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5" r:id="rId2"/>
    <p:sldId id="266" r:id="rId3"/>
    <p:sldId id="316" r:id="rId4"/>
    <p:sldId id="256" r:id="rId5"/>
    <p:sldId id="274" r:id="rId6"/>
    <p:sldId id="317" r:id="rId7"/>
    <p:sldId id="276" r:id="rId8"/>
    <p:sldId id="280" r:id="rId9"/>
    <p:sldId id="281" r:id="rId10"/>
    <p:sldId id="282" r:id="rId11"/>
    <p:sldId id="284" r:id="rId12"/>
    <p:sldId id="285" r:id="rId13"/>
    <p:sldId id="286" r:id="rId14"/>
    <p:sldId id="287" r:id="rId15"/>
    <p:sldId id="289" r:id="rId16"/>
    <p:sldId id="290" r:id="rId17"/>
    <p:sldId id="318" r:id="rId18"/>
    <p:sldId id="291" r:id="rId19"/>
    <p:sldId id="292" r:id="rId20"/>
    <p:sldId id="294" r:id="rId21"/>
    <p:sldId id="295" r:id="rId22"/>
    <p:sldId id="293" r:id="rId23"/>
    <p:sldId id="296" r:id="rId24"/>
    <p:sldId id="298" r:id="rId25"/>
    <p:sldId id="297" r:id="rId26"/>
    <p:sldId id="277" r:id="rId27"/>
    <p:sldId id="319" r:id="rId28"/>
    <p:sldId id="300" r:id="rId29"/>
    <p:sldId id="278" r:id="rId30"/>
    <p:sldId id="301" r:id="rId31"/>
    <p:sldId id="303" r:id="rId32"/>
    <p:sldId id="302" r:id="rId33"/>
    <p:sldId id="304" r:id="rId34"/>
    <p:sldId id="305" r:id="rId35"/>
    <p:sldId id="306" r:id="rId36"/>
    <p:sldId id="307" r:id="rId37"/>
    <p:sldId id="308" r:id="rId38"/>
    <p:sldId id="309" r:id="rId39"/>
    <p:sldId id="310" r:id="rId40"/>
    <p:sldId id="311" r:id="rId41"/>
    <p:sldId id="312" r:id="rId42"/>
    <p:sldId id="320" r:id="rId43"/>
    <p:sldId id="314" r:id="rId44"/>
    <p:sldId id="315" r:id="rId45"/>
    <p:sldId id="313" r:id="rId46"/>
    <p:sldId id="321" r:id="rId47"/>
    <p:sldId id="273" r:id="rId48"/>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19A00"/>
    <a:srgbClr val="87FF00"/>
    <a:srgbClr val="1A1A68"/>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09" autoAdjust="0"/>
  </p:normalViewPr>
  <p:slideViewPr>
    <p:cSldViewPr snapToGrid="0">
      <p:cViewPr varScale="1">
        <p:scale>
          <a:sx n="46" d="100"/>
          <a:sy n="46" d="100"/>
        </p:scale>
        <p:origin x="1531" y="34"/>
      </p:cViewPr>
      <p:guideLst>
        <p:guide orient="horz" pos="2160"/>
        <p:guide pos="2880"/>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2016/5/31</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各位老师大家好，我的论文题目是：</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a:t>
            </a:fld>
            <a:endParaRPr lang="zh-CN" altLang="en-US" sz="1200"/>
          </a:p>
        </p:txBody>
      </p:sp>
    </p:spTree>
    <p:extLst>
      <p:ext uri="{BB962C8B-B14F-4D97-AF65-F5344CB8AC3E}">
        <p14:creationId xmlns:p14="http://schemas.microsoft.com/office/powerpoint/2010/main" val="111478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主要分五个方面进行汇报：</a:t>
            </a:r>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2</a:t>
            </a:fld>
            <a:endParaRPr lang="zh-CN" altLang="en-US" sz="1200"/>
          </a:p>
        </p:txBody>
      </p:sp>
    </p:spTree>
    <p:extLst>
      <p:ext uri="{BB962C8B-B14F-4D97-AF65-F5344CB8AC3E}">
        <p14:creationId xmlns:p14="http://schemas.microsoft.com/office/powerpoint/2010/main" val="88735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：百闻不如一见；眼见为实，耳听为虚；</a:t>
            </a:r>
            <a:endParaRPr lang="en-US" altLang="zh-CN" dirty="0" smtClean="0"/>
          </a:p>
          <a:p>
            <a:r>
              <a:rPr lang="en-US" altLang="zh-CN" dirty="0" smtClean="0"/>
              <a:t>2</a:t>
            </a:r>
            <a:r>
              <a:rPr lang="zh-CN" altLang="en-US" dirty="0" smtClean="0"/>
              <a:t>：有图有真相，微博，微信使得数字图像和视频成为</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4</a:t>
            </a:fld>
            <a:endParaRPr lang="zh-CN" altLang="en-US" sz="1200"/>
          </a:p>
        </p:txBody>
      </p:sp>
    </p:spTree>
    <p:extLst>
      <p:ext uri="{BB962C8B-B14F-4D97-AF65-F5344CB8AC3E}">
        <p14:creationId xmlns:p14="http://schemas.microsoft.com/office/powerpoint/2010/main" val="11120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5</a:t>
            </a:fld>
            <a:endParaRPr lang="zh-CN" altLang="en-US" sz="1200"/>
          </a:p>
        </p:txBody>
      </p:sp>
    </p:spTree>
    <p:extLst>
      <p:ext uri="{BB962C8B-B14F-4D97-AF65-F5344CB8AC3E}">
        <p14:creationId xmlns:p14="http://schemas.microsoft.com/office/powerpoint/2010/main" val="3873747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1)</a:t>
            </a:r>
            <a:r>
              <a:rPr lang="zh-CN" altLang="en-US" dirty="0" smtClean="0"/>
              <a:t>，</a:t>
            </a:r>
            <a:r>
              <a:rPr lang="en-US" altLang="zh-CN" dirty="0" smtClean="0"/>
              <a:t>2</a:t>
            </a:r>
            <a:r>
              <a:rPr lang="zh-CN" altLang="en-US" dirty="0" smtClean="0"/>
              <a:t>）背景和前景色彩分布较为接近</a:t>
            </a:r>
            <a:endParaRPr lang="en-US" altLang="zh-CN" dirty="0" smtClean="0"/>
          </a:p>
          <a:p>
            <a:r>
              <a:rPr lang="en-US" altLang="zh-CN" dirty="0" smtClean="0"/>
              <a:t>3</a:t>
            </a:r>
            <a:r>
              <a:rPr lang="zh-CN" altLang="en-US" dirty="0" smtClean="0"/>
              <a:t>）背景复杂度高</a:t>
            </a:r>
            <a:endParaRPr lang="en-US" altLang="zh-CN" dirty="0" smtClean="0"/>
          </a:p>
          <a:p>
            <a:r>
              <a:rPr lang="zh-CN" altLang="en-US" dirty="0" smtClean="0"/>
              <a:t>利用背景线索则可以有效的检测到显著性对象，背景连续性，边界部分大部分是背景。例如天空，墙面，地面等</a:t>
            </a:r>
            <a:endParaRPr lang="en-US" altLang="zh-CN" dirty="0" smtClean="0"/>
          </a:p>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8</a:t>
            </a:fld>
            <a:endParaRPr lang="zh-CN" altLang="en-US" sz="1200"/>
          </a:p>
        </p:txBody>
      </p:sp>
    </p:spTree>
    <p:extLst>
      <p:ext uri="{BB962C8B-B14F-4D97-AF65-F5344CB8AC3E}">
        <p14:creationId xmlns:p14="http://schemas.microsoft.com/office/powerpoint/2010/main" val="1216901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19</a:t>
            </a:fld>
            <a:endParaRPr lang="zh-CN" altLang="en-US" sz="1200"/>
          </a:p>
        </p:txBody>
      </p:sp>
    </p:spTree>
    <p:extLst>
      <p:ext uri="{BB962C8B-B14F-4D97-AF65-F5344CB8AC3E}">
        <p14:creationId xmlns:p14="http://schemas.microsoft.com/office/powerpoint/2010/main" val="194519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EF08567D-9689-4EB3-8C63-05A3F931D73A}" type="datetime1">
              <a:rPr lang="zh-CN" altLang="en-US" smtClean="0"/>
              <a:pPr/>
              <a:t>2016/5/31</a:t>
            </a:fld>
            <a:endParaRPr lang="zh-CN" altLang="en-US" sz="1200"/>
          </a:p>
        </p:txBody>
      </p:sp>
      <p:sp>
        <p:nvSpPr>
          <p:cNvPr id="5" name="灯片编号占位符 4"/>
          <p:cNvSpPr>
            <a:spLocks noGrp="1"/>
          </p:cNvSpPr>
          <p:nvPr>
            <p:ph type="sldNum" sz="quarter" idx="11"/>
          </p:nvPr>
        </p:nvSpPr>
        <p:spPr/>
        <p:txBody>
          <a:bodyPr/>
          <a:lstStyle/>
          <a:p>
            <a:fld id="{48C58B2E-0768-46DC-826E-DFD801613F1F}" type="slidenum">
              <a:rPr lang="zh-CN" altLang="en-US" smtClean="0"/>
              <a:pPr/>
              <a:t>45</a:t>
            </a:fld>
            <a:endParaRPr lang="zh-CN" altLang="en-US" sz="1200"/>
          </a:p>
        </p:txBody>
      </p:sp>
    </p:spTree>
    <p:extLst>
      <p:ext uri="{BB962C8B-B14F-4D97-AF65-F5344CB8AC3E}">
        <p14:creationId xmlns:p14="http://schemas.microsoft.com/office/powerpoint/2010/main" val="3571197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2016/5/31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2016/5/31</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wmf"/><Relationship Id="rId7" Type="http://schemas.openxmlformats.org/officeDocument/2006/relationships/image" Target="../media/image3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45.jp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7.jp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0.png"/><Relationship Id="rId11" Type="http://schemas.openxmlformats.org/officeDocument/2006/relationships/image" Target="../media/image49.png"/><Relationship Id="rId5" Type="http://schemas.openxmlformats.org/officeDocument/2006/relationships/image" Target="../media/image180.png"/><Relationship Id="rId10" Type="http://schemas.openxmlformats.org/officeDocument/2006/relationships/image" Target="../media/image48.png"/><Relationship Id="rId4" Type="http://schemas.openxmlformats.org/officeDocument/2006/relationships/image" Target="../media/image170.png"/><Relationship Id="rId9" Type="http://schemas.openxmlformats.org/officeDocument/2006/relationships/image" Target="../media/image230.png"/></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888941" y="2162295"/>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视频图像中的背景减除技术研究</a:t>
            </a:r>
            <a:endParaRPr lang="zh-CN" altLang="en-US" sz="40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360558"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59139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8" y="2811993"/>
            <a:ext cx="4157780" cy="31252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2823886"/>
            <a:ext cx="4145865" cy="31162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spTree>
    <p:extLst>
      <p:ext uri="{BB962C8B-B14F-4D97-AF65-F5344CB8AC3E}">
        <p14:creationId xmlns:p14="http://schemas.microsoft.com/office/powerpoint/2010/main" val="3601095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34" y="2699373"/>
            <a:ext cx="3943851" cy="2964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98010"/>
            <a:ext cx="3973787" cy="29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11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3" y="2502233"/>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81" y="2498464"/>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spTree>
    <p:extLst>
      <p:ext uri="{BB962C8B-B14F-4D97-AF65-F5344CB8AC3E}">
        <p14:creationId xmlns:p14="http://schemas.microsoft.com/office/powerpoint/2010/main" val="4196693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stretch>
            <a:fillRect/>
          </a:stretch>
        </p:blipFill>
        <p:spPr>
          <a:xfrm>
            <a:off x="1083279" y="2868446"/>
            <a:ext cx="6454429" cy="1080183"/>
          </a:xfrm>
          <a:prstGeom prst="rect">
            <a:avLst/>
          </a:prstGeom>
        </p:spPr>
      </p:pic>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sp>
        <p:nvSpPr>
          <p:cNvPr id="6" name="矩形 5"/>
          <p:cNvSpPr/>
          <p:nvPr/>
        </p:nvSpPr>
        <p:spPr bwMode="auto">
          <a:xfrm>
            <a:off x="1800225" y="2826100"/>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a:solidFill>
                  <a:schemeClr val="bg1"/>
                </a:solidFill>
                <a:latin typeface="+mn-ea"/>
                <a:ea typeface="+mn-ea"/>
              </a:rPr>
              <a:t>图像</a:t>
            </a:r>
            <a:r>
              <a:rPr lang="zh-CN" altLang="en-US" dirty="0" smtClean="0">
                <a:solidFill>
                  <a:schemeClr val="bg1"/>
                </a:solidFill>
                <a:latin typeface="+mn-ea"/>
                <a:ea typeface="+mn-ea"/>
              </a:rPr>
              <a:t>填充</a:t>
            </a:r>
            <a:endParaRPr lang="zh-CN" altLang="en-US" dirty="0">
              <a:solidFill>
                <a:schemeClr val="bg1"/>
              </a:solidFill>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1296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67579" y="2081350"/>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771" y="3105813"/>
            <a:ext cx="2941138" cy="256927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813" y="3091778"/>
            <a:ext cx="2915944" cy="2561985"/>
          </a:xfrm>
          <a:prstGeom prst="rect">
            <a:avLst/>
          </a:prstGeom>
        </p:spPr>
      </p:pic>
      <p:sp>
        <p:nvSpPr>
          <p:cNvPr id="5" name="文本框 4"/>
          <p:cNvSpPr txBox="1"/>
          <p:nvPr/>
        </p:nvSpPr>
        <p:spPr>
          <a:xfrm>
            <a:off x="2136999" y="5717717"/>
            <a:ext cx="4647426" cy="369332"/>
          </a:xfrm>
          <a:prstGeom prst="rect">
            <a:avLst/>
          </a:prstGeom>
          <a:noFill/>
        </p:spPr>
        <p:txBody>
          <a:bodyPr wrap="none" rtlCol="0">
            <a:spAutoFit/>
          </a:bodyPr>
          <a:lstStyle/>
          <a:p>
            <a:r>
              <a:rPr lang="zh-CN" altLang="en-US" dirty="0" smtClean="0"/>
              <a:t>待填充图像                              填充失败例子</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741265" y="2791656"/>
                <a:ext cx="8429678" cy="4061881"/>
              </a:xfrm>
              <a:prstGeom prst="rect">
                <a:avLst/>
              </a:prstGeom>
            </p:spPr>
            <p:txBody>
              <a:bodyPr wrap="square">
                <a:spAutoFit/>
              </a:bodyPr>
              <a:lstStyle/>
              <a:p>
                <a:r>
                  <a:rPr lang="zh-CN" altLang="en-US" dirty="0" smtClean="0"/>
                  <a:t>计算分块内所有已知像素的 </a:t>
                </a:r>
                <a:r>
                  <a:rPr lang="en-US" altLang="zh-CN" dirty="0"/>
                  <a:t>GST</a:t>
                </a:r>
                <a:r>
                  <a:rPr lang="zh-CN" altLang="en-US" dirty="0"/>
                  <a:t>，并对结果进行直方图统计。该直方图 </a:t>
                </a:r>
                <a:r>
                  <a:rPr lang="en-US" altLang="zh-CN" i="1" dirty="0"/>
                  <a:t>H </a:t>
                </a:r>
                <a:r>
                  <a:rPr lang="zh-CN" altLang="en-US" dirty="0"/>
                  <a:t>以</a:t>
                </a:r>
                <a:r>
                  <a:rPr lang="zh-CN" altLang="en-US" dirty="0" smtClean="0"/>
                  <a:t>分块内</a:t>
                </a:r>
                <a:r>
                  <a:rPr lang="zh-CN" altLang="en-US" dirty="0"/>
                  <a:t>包含的结构方向作为直方图分块依据，统计区域内已知像素的结构能量 </a:t>
                </a:r>
                <a:r>
                  <a:rPr lang="zh-CN" altLang="en-US" dirty="0" smtClean="0"/>
                  <a:t>。</a:t>
                </a:r>
                <a:r>
                  <a:rPr lang="zh-CN" altLang="en-US" dirty="0"/>
                  <a:t/>
                </a:r>
                <a:br>
                  <a:rPr lang="zh-CN" altLang="en-US" dirty="0"/>
                </a:br>
                <a:endParaRPr lang="en-US" altLang="zh-CN" i="1" dirty="0" smtClean="0"/>
              </a:p>
              <a:p>
                <a:r>
                  <a:rPr lang="en-US" altLang="zh-CN" i="1" dirty="0" err="1" smtClean="0"/>
                  <a:t>P</a:t>
                </a:r>
                <a:r>
                  <a:rPr lang="en-US" altLang="zh-CN" dirty="0" err="1" smtClean="0"/>
                  <a:t>e</a:t>
                </a:r>
                <a:r>
                  <a:rPr lang="en-US" altLang="zh-CN" dirty="0" smtClean="0"/>
                  <a:t>(</a:t>
                </a:r>
                <a:r>
                  <a:rPr lang="en-US" altLang="zh-CN" i="1" dirty="0" smtClean="0"/>
                  <a:t>p</a:t>
                </a:r>
                <a:r>
                  <a:rPr lang="en-US" altLang="zh-CN" dirty="0"/>
                  <a:t>) = </a:t>
                </a:r>
                <a:r>
                  <a:rPr lang="en-US" altLang="zh-CN" i="1" dirty="0"/>
                  <a:t>Max </a:t>
                </a:r>
                <a:r>
                  <a:rPr lang="en-US" altLang="zh-CN" dirty="0"/>
                  <a:t>(</a:t>
                </a:r>
                <a:r>
                  <a:rPr lang="en-US" altLang="zh-CN" i="1" dirty="0" err="1"/>
                  <a:t>Sum</a:t>
                </a:r>
                <a:r>
                  <a:rPr lang="en-US" altLang="zh-CN" dirty="0" err="1"/>
                  <a:t>b∈H</a:t>
                </a:r>
                <a:r>
                  <a:rPr lang="en-US" altLang="zh-CN" dirty="0"/>
                  <a:t>(p) (</a:t>
                </a:r>
                <a:r>
                  <a:rPr lang="en-US" altLang="zh-CN" i="1" dirty="0"/>
                  <a:t>b</a:t>
                </a:r>
                <a:r>
                  <a:rPr lang="en-US" altLang="zh-CN" dirty="0" smtClean="0"/>
                  <a:t>))</a:t>
                </a:r>
              </a:p>
              <a:p>
                <a:r>
                  <a:rPr lang="en-US" altLang="zh-CN" dirty="0"/>
                  <a:t/>
                </a:r>
                <a:br>
                  <a:rPr lang="en-US" altLang="zh-CN" dirty="0"/>
                </a:br>
                <a:r>
                  <a:rPr lang="en-US" altLang="zh-CN" i="1" dirty="0"/>
                  <a:t>D</a:t>
                </a:r>
                <a:r>
                  <a:rPr lang="en-US" altLang="zh-CN" dirty="0"/>
                  <a:t>(</a:t>
                </a:r>
                <a:r>
                  <a:rPr lang="en-US" altLang="zh-CN" i="1" dirty="0"/>
                  <a:t>p</a:t>
                </a:r>
                <a:r>
                  <a:rPr lang="en-US" altLang="zh-CN" dirty="0"/>
                  <a:t>) = (1 −</a:t>
                </a:r>
                <a:r>
                  <a:rPr lang="el-GR" altLang="zh-CN" dirty="0"/>
                  <a:t>α)</a:t>
                </a:r>
                <a:r>
                  <a:rPr lang="en-US" altLang="zh-CN" i="1" dirty="0" err="1"/>
                  <a:t>P</a:t>
                </a:r>
                <a:r>
                  <a:rPr lang="en-US" altLang="zh-CN" dirty="0" err="1"/>
                  <a:t>e</a:t>
                </a:r>
                <a:r>
                  <a:rPr lang="en-US" altLang="zh-CN" dirty="0"/>
                  <a:t>(</a:t>
                </a:r>
                <a:r>
                  <a:rPr lang="en-US" altLang="zh-CN" i="1" dirty="0"/>
                  <a:t>p</a:t>
                </a:r>
                <a:r>
                  <a:rPr lang="en-US" altLang="zh-CN" dirty="0"/>
                  <a:t>)/</a:t>
                </a:r>
                <a:r>
                  <a:rPr lang="en-US" altLang="zh-CN" i="1" dirty="0" err="1"/>
                  <a:t>max</a:t>
                </a:r>
                <a:r>
                  <a:rPr lang="en-US" altLang="zh-CN" dirty="0" err="1"/>
                  <a:t>q∈I</a:t>
                </a:r>
                <a:r>
                  <a:rPr lang="en-US" altLang="zh-CN" dirty="0"/>
                  <a:t>(</a:t>
                </a:r>
                <a:r>
                  <a:rPr lang="en-US" altLang="zh-CN" i="1" dirty="0" err="1"/>
                  <a:t>P</a:t>
                </a:r>
                <a:r>
                  <a:rPr lang="en-US" altLang="zh-CN" dirty="0" err="1"/>
                  <a:t>e</a:t>
                </a:r>
                <a:r>
                  <a:rPr lang="en-US" altLang="zh-CN" dirty="0"/>
                  <a:t>(</a:t>
                </a:r>
                <a:r>
                  <a:rPr lang="en-US" altLang="zh-CN" i="1" dirty="0"/>
                  <a:t>q</a:t>
                </a:r>
                <a:r>
                  <a:rPr lang="en-US" altLang="zh-CN" dirty="0"/>
                  <a:t>)) </a:t>
                </a:r>
                <a:r>
                  <a:rPr lang="en-US" altLang="zh-CN" dirty="0" smtClean="0"/>
                  <a:t>+ </a:t>
                </a:r>
                <a:r>
                  <a:rPr lang="el-GR" altLang="zh-CN" dirty="0" smtClean="0"/>
                  <a:t>α</a:t>
                </a:r>
                <a:endParaRPr lang="en-US" altLang="zh-CN" dirty="0" smtClean="0"/>
              </a:p>
              <a:p>
                <a:endParaRPr lang="en-US" altLang="zh-CN" dirty="0"/>
              </a:p>
              <a:p>
                <a:r>
                  <a:rPr lang="en-US" altLang="zh-CN" dirty="0" smtClean="0"/>
                  <a:t>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𝑞</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Ω</m:t>
                                </m:r>
                              </m:e>
                            </m:acc>
                          </m:sub>
                          <m:sup/>
                          <m:e>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e>
                        </m:nary>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a:latin typeface="Cambria Math" panose="02040503050406030204" pitchFamily="18" charset="0"/>
                              </a:rPr>
                              <m:t>Ψ</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den>
                    </m:f>
                  </m:oMath>
                </a14:m>
                <a:r>
                  <a:rPr lang="el-GR" altLang="zh-CN" dirty="0"/>
                  <a:t/>
                </a:r>
                <a:br>
                  <a:rPr lang="el-GR" altLang="zh-CN" dirty="0"/>
                </a:br>
                <a:endParaRPr lang="en-US" altLang="zh-CN" dirty="0" smtClean="0"/>
              </a:p>
              <a:p>
                <a:endParaRPr lang="en-US" altLang="zh-CN" dirty="0"/>
              </a:p>
              <a:p>
                <a:r>
                  <a:rPr lang="en-US" altLang="zh-CN" dirty="0" smtClean="0"/>
                  <a:t>P(p</a:t>
                </a:r>
                <a:r>
                  <a:rPr lang="en-US" altLang="zh-CN" dirty="0"/>
                  <a:t>) = C(p) × D(p)</a:t>
                </a:r>
              </a:p>
              <a:p>
                <a:endParaRPr lang="en-US" altLang="zh-CN" dirty="0"/>
              </a:p>
              <a:p>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41265" y="2791656"/>
                <a:ext cx="8429678" cy="4061881"/>
              </a:xfrm>
              <a:prstGeom prst="rect">
                <a:avLst/>
              </a:prstGeom>
              <a:blipFill rotWithShape="0">
                <a:blip r:embed="rId6"/>
                <a:stretch>
                  <a:fillRect l="-651" t="-1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085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1646" t="-287"/>
          <a:stretch/>
        </p:blipFill>
        <p:spPr>
          <a:xfrm>
            <a:off x="4391598" y="2670855"/>
            <a:ext cx="3183642" cy="280125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6564" b="-438"/>
          <a:stretch/>
        </p:blipFill>
        <p:spPr>
          <a:xfrm>
            <a:off x="1367983" y="2683555"/>
            <a:ext cx="2855508" cy="2801258"/>
          </a:xfrm>
          <a:prstGeom prst="rect">
            <a:avLst/>
          </a:prstGeom>
        </p:spPr>
      </p:pic>
      <p:sp>
        <p:nvSpPr>
          <p:cNvPr id="5" name="文本框 4"/>
          <p:cNvSpPr txBox="1"/>
          <p:nvPr/>
        </p:nvSpPr>
        <p:spPr>
          <a:xfrm>
            <a:off x="1303237" y="5633785"/>
            <a:ext cx="6891630" cy="369332"/>
          </a:xfrm>
          <a:prstGeom prst="rect">
            <a:avLst/>
          </a:prstGeom>
          <a:noFill/>
        </p:spPr>
        <p:txBody>
          <a:bodyPr wrap="none" rtlCol="0">
            <a:spAutoFit/>
          </a:bodyPr>
          <a:lstStyle/>
          <a:p>
            <a:r>
              <a:rPr lang="zh-CN" altLang="en-US" dirty="0" smtClean="0"/>
              <a:t>蓝色分块为待填充分块，绿色分块为</a:t>
            </a:r>
            <a:r>
              <a:rPr lang="zh-CN" altLang="en-US" dirty="0" smtClean="0"/>
              <a:t>基于已知区域</a:t>
            </a:r>
            <a:r>
              <a:rPr lang="en-US" altLang="zh-CN" dirty="0" smtClean="0"/>
              <a:t>SSD</a:t>
            </a:r>
            <a:r>
              <a:rPr lang="zh-CN" altLang="en-US" dirty="0" smtClean="0"/>
              <a:t>的最匹配块</a:t>
            </a:r>
            <a:endParaRPr lang="zh-CN" altLang="en-US" dirty="0"/>
          </a:p>
        </p:txBody>
      </p:sp>
      <p:grpSp>
        <p:nvGrpSpPr>
          <p:cNvPr id="10" name="组合 9"/>
          <p:cNvGrpSpPr/>
          <p:nvPr/>
        </p:nvGrpSpPr>
        <p:grpSpPr>
          <a:xfrm>
            <a:off x="703195" y="3109213"/>
            <a:ext cx="8091714" cy="1062173"/>
            <a:chOff x="703195" y="3109213"/>
            <a:chExt cx="8091714" cy="1062173"/>
          </a:xfrm>
        </p:grpSpPr>
        <p:sp>
          <p:nvSpPr>
            <p:cNvPr id="6" name="矩形 5"/>
            <p:cNvSpPr/>
            <p:nvPr/>
          </p:nvSpPr>
          <p:spPr>
            <a:xfrm>
              <a:off x="703195" y="3109213"/>
              <a:ext cx="8091714" cy="646331"/>
            </a:xfrm>
            <a:prstGeom prst="rect">
              <a:avLst/>
            </a:prstGeom>
          </p:spPr>
          <p:txBody>
            <a:bodyPr wrap="square">
              <a:spAutoFit/>
            </a:bodyPr>
            <a:lstStyle/>
            <a:p>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rtxmi"/>
                </a:rPr>
                <a:t>, </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l-GR" altLang="zh-CN" dirty="0" smtClean="0">
                  <a:solidFill>
                    <a:srgbClr val="000000"/>
                  </a:solidFill>
                  <a:latin typeface="rtxmi"/>
                </a:rPr>
                <a:t>β</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K</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 </a:t>
              </a:r>
              <a:r>
                <a:rPr lang="en-US" altLang="zh-CN" i="1" dirty="0">
                  <a:solidFill>
                    <a:srgbClr val="000000"/>
                  </a:solidFill>
                  <a:latin typeface="NimbusRomNo9L-ReguItal"/>
                </a:rPr>
                <a:t>K</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n-US" altLang="zh-CN" dirty="0">
                  <a:solidFill>
                    <a:srgbClr val="000000"/>
                  </a:solidFill>
                  <a:latin typeface="NimbusRomNo9L-Regu"/>
                </a:rPr>
                <a:t>(</a:t>
              </a:r>
              <a:r>
                <a:rPr lang="en-US" altLang="zh-CN" dirty="0">
                  <a:solidFill>
                    <a:srgbClr val="000000"/>
                  </a:solidFill>
                  <a:latin typeface="TeXGyreTermes-Regular"/>
                </a:rPr>
                <a:t>1 </a:t>
              </a:r>
              <a:r>
                <a:rPr lang="en-US" altLang="zh-CN" dirty="0">
                  <a:solidFill>
                    <a:srgbClr val="000000"/>
                  </a:solidFill>
                  <a:latin typeface="txsy"/>
                </a:rPr>
                <a:t>− </a:t>
              </a:r>
              <a:r>
                <a:rPr lang="el-GR" altLang="zh-CN" dirty="0">
                  <a:solidFill>
                    <a:srgbClr val="000000"/>
                  </a:solidFill>
                  <a:latin typeface="rtxmi"/>
                </a:rPr>
                <a:t>β</a:t>
              </a:r>
              <a:r>
                <a:rPr lang="el-GR" altLang="zh-CN" dirty="0" smtClean="0">
                  <a:solidFill>
                    <a:srgbClr val="000000"/>
                  </a:solidFill>
                  <a:latin typeface="NimbusRomNo9L-Regu"/>
                </a:rPr>
                <a:t>)</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U</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a:t>
              </a:r>
              <a:r>
                <a:rPr lang="en-US" altLang="zh-CN" i="1" dirty="0">
                  <a:solidFill>
                    <a:srgbClr val="000000"/>
                  </a:solidFill>
                  <a:latin typeface="NimbusRomNo9L-ReguItal"/>
                </a:rPr>
                <a:t>U</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NimbusRomNo9L-Regu"/>
                </a:rPr>
                <a:t/>
              </a:r>
              <a:br>
                <a:rPr lang="en-US" altLang="zh-CN" dirty="0">
                  <a:solidFill>
                    <a:srgbClr val="000000"/>
                  </a:solidFill>
                  <a:latin typeface="NimbusRomNo9L-Regu"/>
                </a:rPr>
              </a:br>
              <a:endParaRPr lang="zh-CN" altLang="en-US" dirty="0"/>
            </a:p>
          </p:txBody>
        </p:sp>
        <p:grpSp>
          <p:nvGrpSpPr>
            <p:cNvPr id="9" name="组合 8"/>
            <p:cNvGrpSpPr/>
            <p:nvPr/>
          </p:nvGrpSpPr>
          <p:grpSpPr>
            <a:xfrm>
              <a:off x="2928081" y="3593279"/>
              <a:ext cx="1719905" cy="578107"/>
              <a:chOff x="-377512" y="5074801"/>
              <a:chExt cx="1719905" cy="578107"/>
            </a:xfrm>
          </p:grpSpPr>
          <p:sp>
            <p:nvSpPr>
              <p:cNvPr id="7" name="左大括号 6"/>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2700" y="5283576"/>
                <a:ext cx="1107996" cy="369332"/>
              </a:xfrm>
              <a:prstGeom prst="rect">
                <a:avLst/>
              </a:prstGeom>
              <a:noFill/>
            </p:spPr>
            <p:txBody>
              <a:bodyPr wrap="none" rtlCol="0">
                <a:spAutoFit/>
              </a:bodyPr>
              <a:lstStyle/>
              <a:p>
                <a:r>
                  <a:rPr lang="zh-CN" altLang="en-US" dirty="0" smtClean="0"/>
                  <a:t>已知区域</a:t>
                </a:r>
                <a:endParaRPr lang="zh-CN" altLang="en-US" dirty="0"/>
              </a:p>
            </p:txBody>
          </p:sp>
        </p:grpSp>
        <p:grpSp>
          <p:nvGrpSpPr>
            <p:cNvPr id="20" name="组合 19"/>
            <p:cNvGrpSpPr/>
            <p:nvPr/>
          </p:nvGrpSpPr>
          <p:grpSpPr>
            <a:xfrm>
              <a:off x="6023442" y="3537370"/>
              <a:ext cx="1719905" cy="578107"/>
              <a:chOff x="-377512" y="5074801"/>
              <a:chExt cx="1719905" cy="578107"/>
            </a:xfrm>
          </p:grpSpPr>
          <p:sp>
            <p:nvSpPr>
              <p:cNvPr id="21" name="左大括号 20"/>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12700" y="5283576"/>
                <a:ext cx="1107996" cy="369332"/>
              </a:xfrm>
              <a:prstGeom prst="rect">
                <a:avLst/>
              </a:prstGeom>
              <a:noFill/>
            </p:spPr>
            <p:txBody>
              <a:bodyPr wrap="none" rtlCol="0">
                <a:spAutoFit/>
              </a:bodyPr>
              <a:lstStyle/>
              <a:p>
                <a:r>
                  <a:rPr lang="zh-CN" altLang="en-US" dirty="0" smtClean="0"/>
                  <a:t>未知区域</a:t>
                </a:r>
                <a:endParaRPr lang="zh-CN" altLang="en-US" dirty="0"/>
              </a:p>
            </p:txBody>
          </p:sp>
        </p:grpSp>
      </p:grpSp>
    </p:spTree>
    <p:extLst>
      <p:ext uri="{BB962C8B-B14F-4D97-AF65-F5344CB8AC3E}">
        <p14:creationId xmlns:p14="http://schemas.microsoft.com/office/powerpoint/2010/main" val="32523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a:t>
            </a:r>
            <a:r>
              <a:rPr lang="zh-CN" altLang="en-US" dirty="0" smtClean="0"/>
              <a:t>测试</a:t>
            </a:r>
            <a:r>
              <a:rPr lang="en-US" altLang="zh-CN" dirty="0" smtClean="0"/>
              <a:t>(PSD)</a:t>
            </a:r>
            <a:r>
              <a:rPr lang="zh-CN" altLang="en-US" dirty="0" smtClean="0"/>
              <a:t>方法</a:t>
            </a:r>
            <a:r>
              <a:rPr lang="zh-CN" altLang="en-US" dirty="0"/>
              <a:t>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63" y="3072494"/>
            <a:ext cx="3482408" cy="3218226"/>
          </a:xfrm>
          <a:prstGeom prst="rect">
            <a:avLst/>
          </a:prstGeom>
        </p:spPr>
      </p:pic>
      <p:sp>
        <p:nvSpPr>
          <p:cNvPr id="4" name="线形标注 1 3"/>
          <p:cNvSpPr/>
          <p:nvPr/>
        </p:nvSpPr>
        <p:spPr bwMode="auto">
          <a:xfrm>
            <a:off x="6473227" y="3530363"/>
            <a:ext cx="1131684" cy="362628"/>
          </a:xfrm>
          <a:prstGeom prst="borderCallout1">
            <a:avLst>
              <a:gd name="adj1" fmla="val 18750"/>
              <a:gd name="adj2" fmla="val -8333"/>
              <a:gd name="adj3" fmla="val 387930"/>
              <a:gd name="adj4" fmla="val -188772"/>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1A1A68"/>
                </a:solidFill>
                <a:effectLst/>
                <a:latin typeface="Arial" panose="020B0604020202020204" pitchFamily="34" charset="0"/>
                <a:ea typeface="宋体" panose="02010600030101010101" pitchFamily="2" charset="-122"/>
              </a:rPr>
              <a:t>待填充块</a:t>
            </a:r>
          </a:p>
        </p:txBody>
      </p:sp>
      <p:sp>
        <p:nvSpPr>
          <p:cNvPr id="5" name="线形标注 1 4"/>
          <p:cNvSpPr/>
          <p:nvPr/>
        </p:nvSpPr>
        <p:spPr bwMode="auto">
          <a:xfrm>
            <a:off x="597529" y="4309449"/>
            <a:ext cx="1113834" cy="413471"/>
          </a:xfrm>
          <a:prstGeom prst="borderCallout1">
            <a:avLst>
              <a:gd name="adj1" fmla="val 63083"/>
              <a:gd name="adj2" fmla="val 102558"/>
              <a:gd name="adj3" fmla="val 243534"/>
              <a:gd name="adj4" fmla="val 326227"/>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最匹配块</a:t>
            </a:r>
          </a:p>
        </p:txBody>
      </p:sp>
      <p:sp>
        <p:nvSpPr>
          <p:cNvPr id="16" name="线形标注 1 15"/>
          <p:cNvSpPr/>
          <p:nvPr/>
        </p:nvSpPr>
        <p:spPr bwMode="auto">
          <a:xfrm>
            <a:off x="597529" y="5019782"/>
            <a:ext cx="1113834" cy="413471"/>
          </a:xfrm>
          <a:prstGeom prst="borderCallout1">
            <a:avLst>
              <a:gd name="adj1" fmla="val 63083"/>
              <a:gd name="adj2" fmla="val 102558"/>
              <a:gd name="adj3" fmla="val 269809"/>
              <a:gd name="adj4" fmla="val 2213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92D050"/>
                </a:solidFill>
                <a:effectLst/>
                <a:latin typeface="Arial" panose="020B0604020202020204" pitchFamily="34" charset="0"/>
                <a:ea typeface="宋体" panose="02010600030101010101" pitchFamily="2" charset="-122"/>
              </a:rPr>
              <a:t>搜索窗口</a:t>
            </a:r>
          </a:p>
        </p:txBody>
      </p:sp>
      <p:sp>
        <p:nvSpPr>
          <p:cNvPr id="17" name="线形标注 1 16"/>
          <p:cNvSpPr/>
          <p:nvPr/>
        </p:nvSpPr>
        <p:spPr bwMode="auto">
          <a:xfrm>
            <a:off x="6383254" y="4348249"/>
            <a:ext cx="1348405" cy="374671"/>
          </a:xfrm>
          <a:prstGeom prst="borderCallout1">
            <a:avLst>
              <a:gd name="adj1" fmla="val 52135"/>
              <a:gd name="adj2" fmla="val 143"/>
              <a:gd name="adj3" fmla="val -23600"/>
              <a:gd name="adj4" fmla="val -17040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通过测试块</a:t>
            </a:r>
          </a:p>
        </p:txBody>
      </p:sp>
    </p:spTree>
    <p:extLst>
      <p:ext uri="{BB962C8B-B14F-4D97-AF65-F5344CB8AC3E}">
        <p14:creationId xmlns:p14="http://schemas.microsoft.com/office/powerpoint/2010/main" val="163925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45" y="2821253"/>
            <a:ext cx="3929491" cy="3380845"/>
          </a:xfrm>
          <a:prstGeom prst="rect">
            <a:avLst/>
          </a:prstGeom>
        </p:spPr>
      </p:pic>
      <p:sp>
        <p:nvSpPr>
          <p:cNvPr id="14" name="线形标注 1 13"/>
          <p:cNvSpPr/>
          <p:nvPr/>
        </p:nvSpPr>
        <p:spPr bwMode="auto">
          <a:xfrm>
            <a:off x="1350961" y="3186364"/>
            <a:ext cx="1113834" cy="413471"/>
          </a:xfrm>
          <a:prstGeom prst="borderCallout1">
            <a:avLst>
              <a:gd name="adj1" fmla="val 63083"/>
              <a:gd name="adj2" fmla="val 102558"/>
              <a:gd name="adj3" fmla="val 134053"/>
              <a:gd name="adj4" fmla="val 1896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519A00"/>
                </a:solidFill>
              </a:rPr>
              <a:t>局部窗口</a:t>
            </a:r>
            <a:endParaRPr kumimoji="0" lang="zh-CN" altLang="en-US" sz="1800" b="0" i="0" u="none" strike="noStrike" cap="none" normalizeH="0" baseline="0" dirty="0" smtClean="0">
              <a:ln>
                <a:noFill/>
              </a:ln>
              <a:solidFill>
                <a:srgbClr val="519A00"/>
              </a:solidFill>
              <a:effectLst/>
            </a:endParaRPr>
          </a:p>
        </p:txBody>
      </p:sp>
      <p:sp>
        <p:nvSpPr>
          <p:cNvPr id="15" name="线形标注 1 14"/>
          <p:cNvSpPr/>
          <p:nvPr/>
        </p:nvSpPr>
        <p:spPr bwMode="auto">
          <a:xfrm>
            <a:off x="6846987" y="3321185"/>
            <a:ext cx="1113834" cy="413471"/>
          </a:xfrm>
          <a:prstGeom prst="borderCallout1">
            <a:avLst>
              <a:gd name="adj1" fmla="val 52135"/>
              <a:gd name="adj2" fmla="val -670"/>
              <a:gd name="adj3" fmla="val 169087"/>
              <a:gd name="adj4" fmla="val -64739"/>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FF0000"/>
                </a:solidFill>
              </a:rPr>
              <a:t>邻域窗口</a:t>
            </a:r>
            <a:endParaRPr kumimoji="0" lang="zh-CN" altLang="en-US" sz="18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1920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08" t="15119" r="134" b="24986"/>
          <a:stretch/>
        </p:blipFill>
        <p:spPr>
          <a:xfrm>
            <a:off x="1373414" y="2097356"/>
            <a:ext cx="6096000" cy="4107544"/>
          </a:xfrm>
          <a:prstGeom prst="rect">
            <a:avLst/>
          </a:prstGeom>
        </p:spPr>
      </p:pic>
      <p:sp>
        <p:nvSpPr>
          <p:cNvPr id="4" name="矩形 3"/>
          <p:cNvSpPr/>
          <p:nvPr/>
        </p:nvSpPr>
        <p:spPr>
          <a:xfrm>
            <a:off x="1084302" y="6199437"/>
            <a:ext cx="8062686" cy="369332"/>
          </a:xfrm>
          <a:prstGeom prst="rect">
            <a:avLst/>
          </a:prstGeom>
        </p:spPr>
        <p:txBody>
          <a:bodyPr wrap="square">
            <a:spAutoFit/>
          </a:bodyPr>
          <a:lstStyle/>
          <a:p>
            <a:r>
              <a:rPr lang="en-US" altLang="zh-CN" dirty="0"/>
              <a:t>(a) </a:t>
            </a:r>
            <a:r>
              <a:rPr lang="zh-CN" altLang="en-US" dirty="0"/>
              <a:t>待填充图像 </a:t>
            </a:r>
            <a:r>
              <a:rPr lang="en-US" altLang="zh-CN" dirty="0"/>
              <a:t>(b) </a:t>
            </a:r>
            <a:r>
              <a:rPr lang="en-US" altLang="zh-CN" dirty="0" smtClean="0"/>
              <a:t>Criminisi04    (c) Xu10        </a:t>
            </a:r>
            <a:r>
              <a:rPr lang="zh-CN" altLang="en-US" dirty="0" smtClean="0"/>
              <a:t> </a:t>
            </a:r>
            <a:r>
              <a:rPr lang="en-US" altLang="zh-CN" dirty="0" smtClean="0"/>
              <a:t>(d</a:t>
            </a:r>
            <a:r>
              <a:rPr lang="en-US" altLang="zh-CN" dirty="0"/>
              <a:t>) </a:t>
            </a:r>
            <a:r>
              <a:rPr lang="zh-CN" altLang="en-US" dirty="0"/>
              <a:t>本章算法结果</a:t>
            </a:r>
          </a:p>
        </p:txBody>
      </p:sp>
    </p:spTree>
    <p:extLst>
      <p:ext uri="{BB962C8B-B14F-4D97-AF65-F5344CB8AC3E}">
        <p14:creationId xmlns:p14="http://schemas.microsoft.com/office/powerpoint/2010/main" val="535296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300144" y="5756301"/>
            <a:ext cx="8062686" cy="369332"/>
          </a:xfrm>
          <a:prstGeom prst="rect">
            <a:avLst/>
          </a:prstGeom>
        </p:spPr>
        <p:txBody>
          <a:bodyPr wrap="square">
            <a:spAutoFit/>
          </a:bodyPr>
          <a:lstStyle/>
          <a:p>
            <a:r>
              <a:rPr lang="en-US" altLang="zh-CN" dirty="0"/>
              <a:t>(a) </a:t>
            </a:r>
            <a:r>
              <a:rPr lang="zh-CN" altLang="en-US" dirty="0"/>
              <a:t>待填充图像 </a:t>
            </a:r>
            <a:r>
              <a:rPr lang="zh-CN" altLang="en-US" dirty="0" smtClean="0"/>
              <a:t>           </a:t>
            </a:r>
            <a:r>
              <a:rPr lang="en-US" altLang="zh-CN" dirty="0" smtClean="0"/>
              <a:t>(</a:t>
            </a:r>
            <a:r>
              <a:rPr lang="en-US" altLang="zh-CN" dirty="0"/>
              <a:t>b) Le </a:t>
            </a:r>
            <a:r>
              <a:rPr lang="en-US" altLang="zh-CN" dirty="0" smtClean="0"/>
              <a:t>Meur11        (c) </a:t>
            </a:r>
            <a:r>
              <a:rPr lang="zh-CN" altLang="en-US" dirty="0" smtClean="0"/>
              <a:t>本文算法</a:t>
            </a:r>
            <a:r>
              <a:rPr lang="zh-CN" altLang="en-US" dirty="0"/>
              <a:t>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8" y="2201111"/>
            <a:ext cx="6781061" cy="3409643"/>
          </a:xfrm>
          <a:prstGeom prst="rect">
            <a:avLst/>
          </a:prstGeom>
        </p:spPr>
      </p:pic>
    </p:spTree>
    <p:extLst>
      <p:ext uri="{BB962C8B-B14F-4D97-AF65-F5344CB8AC3E}">
        <p14:creationId xmlns:p14="http://schemas.microsoft.com/office/powerpoint/2010/main" val="2022210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729912" y="5723715"/>
            <a:ext cx="8062686" cy="369332"/>
          </a:xfrm>
          <a:prstGeom prst="rect">
            <a:avLst/>
          </a:prstGeom>
        </p:spPr>
        <p:txBody>
          <a:bodyPr wrap="square">
            <a:spAutoFit/>
          </a:bodyPr>
          <a:lstStyle/>
          <a:p>
            <a:r>
              <a:rPr lang="en-US" altLang="zh-CN" dirty="0"/>
              <a:t>(a) </a:t>
            </a:r>
            <a:r>
              <a:rPr lang="zh-CN" altLang="en-US" dirty="0"/>
              <a:t>待填充</a:t>
            </a:r>
            <a:r>
              <a:rPr lang="zh-CN" altLang="en-US" dirty="0" smtClean="0"/>
              <a:t>图像    </a:t>
            </a:r>
            <a:r>
              <a:rPr lang="en-US" altLang="zh-CN" dirty="0" smtClean="0"/>
              <a:t>(</a:t>
            </a:r>
            <a:r>
              <a:rPr lang="en-US" altLang="zh-CN" dirty="0"/>
              <a:t>b) </a:t>
            </a:r>
            <a:r>
              <a:rPr lang="en-US" altLang="zh-CN" dirty="0" smtClean="0"/>
              <a:t>Photoshop   (c) </a:t>
            </a:r>
            <a:r>
              <a:rPr lang="zh-CN" altLang="en-US" dirty="0" smtClean="0"/>
              <a:t>本文算法</a:t>
            </a:r>
            <a:r>
              <a:rPr lang="zh-CN" altLang="en-US" dirty="0"/>
              <a:t>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15" y="2111486"/>
            <a:ext cx="4667325" cy="3599529"/>
          </a:xfrm>
          <a:prstGeom prst="rect">
            <a:avLst/>
          </a:prstGeom>
        </p:spPr>
      </p:pic>
    </p:spTree>
    <p:extLst>
      <p:ext uri="{BB962C8B-B14F-4D97-AF65-F5344CB8AC3E}">
        <p14:creationId xmlns:p14="http://schemas.microsoft.com/office/powerpoint/2010/main" val="18175765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内容占位符 9"/>
          <p:cNvGraphicFramePr>
            <a:graphicFrameLocks/>
          </p:cNvGraphicFramePr>
          <p:nvPr>
            <p:extLst>
              <p:ext uri="{D42A27DB-BD31-4B8C-83A1-F6EECF244321}">
                <p14:modId xmlns:p14="http://schemas.microsoft.com/office/powerpoint/2010/main" val="2444589153"/>
              </p:ext>
            </p:extLst>
          </p:nvPr>
        </p:nvGraphicFramePr>
        <p:xfrm>
          <a:off x="879518" y="2514244"/>
          <a:ext cx="6855442" cy="2866348"/>
        </p:xfrm>
        <a:graphic>
          <a:graphicData uri="http://schemas.openxmlformats.org/drawingml/2006/table">
            <a:tbl>
              <a:tblPr>
                <a:tableStyleId>{5C22544A-7EE6-4342-B048-85BDC9FD1C3A}</a:tableStyleId>
              </a:tblPr>
              <a:tblGrid>
                <a:gridCol w="1570340"/>
                <a:gridCol w="1172245"/>
                <a:gridCol w="1570340"/>
                <a:gridCol w="1300351"/>
                <a:gridCol w="1140024"/>
                <a:gridCol w="102142"/>
              </a:tblGrid>
              <a:tr h="409478">
                <a:tc rowSpan="2">
                  <a:txBody>
                    <a:bodyPr/>
                    <a:lstStyle/>
                    <a:p>
                      <a:pPr algn="ctr">
                        <a:spcAft>
                          <a:spcPts val="0"/>
                        </a:spcAft>
                      </a:pPr>
                      <a:r>
                        <a:rPr lang="en-US" sz="1600" dirty="0">
                          <a:effectLst/>
                        </a:rPr>
                        <a:t>Image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spcAft>
                          <a:spcPts val="0"/>
                        </a:spcAft>
                      </a:pPr>
                      <a:r>
                        <a:rPr lang="en-US" sz="1600" dirty="0">
                          <a:effectLst/>
                        </a:rPr>
                        <a:t>Unknown</a:t>
                      </a:r>
                      <a:endParaRPr lang="zh-CN" sz="1600" dirty="0">
                        <a:effectLst/>
                      </a:endParaRPr>
                    </a:p>
                    <a:p>
                      <a:pPr algn="ctr">
                        <a:spcAft>
                          <a:spcPts val="0"/>
                        </a:spcAft>
                      </a:pPr>
                      <a:r>
                        <a:rPr lang="en-US" sz="1600" dirty="0">
                          <a:effectLst/>
                        </a:rPr>
                        <a:t>pixels</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spcAft>
                          <a:spcPts val="0"/>
                        </a:spcAft>
                      </a:pPr>
                      <a:r>
                        <a:rPr lang="en-US" sz="1600" dirty="0">
                          <a:effectLst/>
                        </a:rPr>
                        <a:t>Computation time(unit: seconds)</a:t>
                      </a:r>
                      <a:endParaRPr lang="zh-CN"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1895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600" dirty="0" err="1" smtClean="0">
                          <a:effectLst/>
                        </a:rPr>
                        <a:t>Criminisi</a:t>
                      </a:r>
                      <a:r>
                        <a:rPr lang="en-US" sz="1600" dirty="0" smtClean="0">
                          <a:effectLst/>
                        </a:rPr>
                        <a:t> TIP</a:t>
                      </a:r>
                      <a:r>
                        <a:rPr lang="en-US" altLang="zh-CN" sz="1600" dirty="0" smtClean="0">
                          <a:effectLst/>
                        </a:rPr>
                        <a:t>04</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smtClean="0">
                          <a:effectLst/>
                        </a:rPr>
                        <a:t>Xu TIP10</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a:solidFill>
                            <a:srgbClr val="FF0000"/>
                          </a:solidFill>
                          <a:effectLst/>
                        </a:rPr>
                        <a:t>Proposed</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1200" dirty="0">
                          <a:effectLst/>
                        </a:rPr>
                        <a:t> </a:t>
                      </a:r>
                      <a:endParaRPr lang="zh-CN" sz="1200" dirty="0">
                        <a:effectLst/>
                        <a:latin typeface="Times New Roman" panose="02020603050405020304" pitchFamily="18" charset="0"/>
                        <a:ea typeface="宋体" panose="02010600030101010101" pitchFamily="2" charset="-122"/>
                      </a:endParaRPr>
                    </a:p>
                  </a:txBody>
                  <a:tcPr marL="0" marR="0" marT="0" marB="0" anchor="ctr"/>
                </a:tc>
              </a:tr>
              <a:tr h="409478">
                <a:tc>
                  <a:txBody>
                    <a:bodyPr/>
                    <a:lstStyle/>
                    <a:p>
                      <a:pPr algn="ctr">
                        <a:spcAft>
                          <a:spcPts val="0"/>
                        </a:spcAft>
                      </a:pPr>
                      <a:r>
                        <a:rPr lang="en-US" sz="1600" dirty="0">
                          <a:effectLst/>
                        </a:rPr>
                        <a:t>Plane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17914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82</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130</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10</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Riding</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23161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121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165</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25</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Pyramid</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19636</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9</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Eagle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14837</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108</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17</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bl>
          </a:graphicData>
        </a:graphic>
      </p:graphicFrame>
      <p:sp>
        <p:nvSpPr>
          <p:cNvPr id="13" name="文本框 12"/>
          <p:cNvSpPr txBox="1"/>
          <p:nvPr/>
        </p:nvSpPr>
        <p:spPr>
          <a:xfrm>
            <a:off x="4163428" y="5418681"/>
            <a:ext cx="665567" cy="369332"/>
          </a:xfrm>
          <a:prstGeom prst="rect">
            <a:avLst/>
          </a:prstGeom>
          <a:noFill/>
        </p:spPr>
        <p:txBody>
          <a:bodyPr wrap="none" rtlCol="0">
            <a:spAutoFit/>
          </a:bodyPr>
          <a:lstStyle/>
          <a:p>
            <a:r>
              <a:rPr lang="zh-CN" altLang="en-US" dirty="0" smtClean="0">
                <a:solidFill>
                  <a:srgbClr val="FF0000"/>
                </a:solidFill>
              </a:rPr>
              <a:t>～</a:t>
            </a:r>
            <a:r>
              <a:rPr lang="en-US" altLang="zh-CN" dirty="0" smtClean="0">
                <a:solidFill>
                  <a:srgbClr val="FF0000"/>
                </a:solidFill>
              </a:rPr>
              <a:t>6X</a:t>
            </a:r>
            <a:endParaRPr lang="zh-CN" altLang="en-US" dirty="0">
              <a:solidFill>
                <a:srgbClr val="FF0000"/>
              </a:solidFill>
            </a:endParaRPr>
          </a:p>
        </p:txBody>
      </p:sp>
      <p:sp>
        <p:nvSpPr>
          <p:cNvPr id="14" name="矩形 13"/>
          <p:cNvSpPr/>
          <p:nvPr/>
        </p:nvSpPr>
        <p:spPr>
          <a:xfrm>
            <a:off x="5483916" y="5418681"/>
            <a:ext cx="787395" cy="369332"/>
          </a:xfrm>
          <a:prstGeom prst="rect">
            <a:avLst/>
          </a:prstGeom>
        </p:spPr>
        <p:txBody>
          <a:bodyPr wrap="none">
            <a:spAutoFit/>
          </a:bodyPr>
          <a:lstStyle/>
          <a:p>
            <a:r>
              <a:rPr lang="zh-CN" altLang="en-US" dirty="0" smtClean="0">
                <a:solidFill>
                  <a:srgbClr val="FF0000"/>
                </a:solidFill>
              </a:rPr>
              <a:t>～</a:t>
            </a:r>
            <a:r>
              <a:rPr lang="en-US" altLang="zh-CN" dirty="0" smtClean="0">
                <a:solidFill>
                  <a:srgbClr val="FF0000"/>
                </a:solidFill>
              </a:rPr>
              <a:t>10X</a:t>
            </a:r>
            <a:endParaRPr lang="zh-CN" altLang="en-US" dirty="0">
              <a:solidFill>
                <a:srgbClr val="FF0000"/>
              </a:solidFill>
            </a:endParaRPr>
          </a:p>
        </p:txBody>
      </p:sp>
      <p:sp>
        <p:nvSpPr>
          <p:cNvPr id="21" name="文本框 20"/>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Tree>
    <p:extLst>
      <p:ext uri="{BB962C8B-B14F-4D97-AF65-F5344CB8AC3E}">
        <p14:creationId xmlns:p14="http://schemas.microsoft.com/office/powerpoint/2010/main" val="3910141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视频背景减除</a:t>
            </a:r>
            <a:endParaRPr lang="zh-CN" altLang="en-US" dirty="0">
              <a:solidFill>
                <a:schemeClr val="bg1"/>
              </a:solidFill>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74680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内容占位符 2"/>
          <p:cNvSpPr txBox="1">
            <a:spLocks/>
          </p:cNvSpPr>
          <p:nvPr/>
        </p:nvSpPr>
        <p:spPr bwMode="auto">
          <a:xfrm>
            <a:off x="796963" y="1950507"/>
            <a:ext cx="7578545" cy="419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Ø"/>
            </a:pPr>
            <a:r>
              <a:rPr lang="zh-CN" altLang="en-US" dirty="0" smtClean="0"/>
              <a:t>已有移动相机背景减除算法的问题和不足</a:t>
            </a:r>
            <a:endParaRPr lang="en-US" altLang="zh-CN" dirty="0" smtClean="0"/>
          </a:p>
          <a:p>
            <a:pPr lvl="1" algn="l">
              <a:lnSpc>
                <a:spcPct val="150000"/>
              </a:lnSpc>
              <a:buFont typeface="Wingdings" panose="05000000000000000000" pitchFamily="2" charset="2"/>
              <a:buChar char="l"/>
            </a:pPr>
            <a:r>
              <a:rPr lang="zh-CN" altLang="en-US" sz="2400" dirty="0" smtClean="0"/>
              <a:t>因为稠密光流、长期点轨迹等预处理方法的引入，使得整个算法</a:t>
            </a:r>
            <a:r>
              <a:rPr lang="zh-CN" altLang="en-US" sz="2400" b="1" dirty="0" smtClean="0">
                <a:solidFill>
                  <a:srgbClr val="FF0000"/>
                </a:solidFill>
              </a:rPr>
              <a:t>非常慢</a:t>
            </a:r>
            <a:r>
              <a:rPr lang="zh-CN" altLang="en-US" sz="2400" dirty="0" smtClean="0"/>
              <a:t>，处理一帧需要几秒的时间，</a:t>
            </a:r>
            <a:r>
              <a:rPr lang="en-US" altLang="zh-CN" sz="2400" dirty="0" smtClean="0"/>
              <a:t>(Berger CVPR14)1.6s</a:t>
            </a:r>
            <a:r>
              <a:rPr lang="zh-CN" altLang="en-US" sz="2400" dirty="0" smtClean="0"/>
              <a:t>，</a:t>
            </a:r>
            <a:r>
              <a:rPr lang="en-US" altLang="zh-CN" sz="2400" dirty="0" smtClean="0"/>
              <a:t>(Lim ECCV14)6s</a:t>
            </a:r>
            <a:r>
              <a:rPr lang="zh-CN" altLang="en-US" sz="2400" dirty="0" smtClean="0"/>
              <a:t>；</a:t>
            </a:r>
            <a:endParaRPr lang="en-US" altLang="zh-CN" sz="2400" dirty="0" smtClean="0"/>
          </a:p>
          <a:p>
            <a:pPr lvl="1" algn="l">
              <a:lnSpc>
                <a:spcPct val="150000"/>
              </a:lnSpc>
              <a:buFont typeface="Wingdings" panose="05000000000000000000" pitchFamily="2" charset="2"/>
              <a:buChar char="l"/>
            </a:pPr>
            <a:endParaRPr lang="en-US" altLang="zh-CN" sz="2400" dirty="0" smtClean="0"/>
          </a:p>
          <a:p>
            <a:pPr lvl="1" algn="l">
              <a:lnSpc>
                <a:spcPct val="150000"/>
              </a:lnSpc>
              <a:buFont typeface="Wingdings" panose="05000000000000000000" pitchFamily="2" charset="2"/>
              <a:buChar char="l"/>
            </a:pPr>
            <a:r>
              <a:rPr lang="zh-CN" altLang="en-US" sz="2400" dirty="0" smtClean="0"/>
              <a:t>理论上只有当相机运动限于</a:t>
            </a:r>
            <a:r>
              <a:rPr lang="en-US" altLang="zh-CN" sz="2400" dirty="0" smtClean="0"/>
              <a:t>Pan-Tile-Zoom</a:t>
            </a:r>
            <a:r>
              <a:rPr lang="zh-CN" altLang="en-US" sz="2400" dirty="0" smtClean="0"/>
              <a:t>，或者场景所有点共面的情况，才存在一个全局单应性矩阵使得视频相邻帧的像素存在</a:t>
            </a:r>
            <a:r>
              <a:rPr lang="en-US" altLang="zh-CN" sz="2400" dirty="0" smtClean="0"/>
              <a:t>1-1</a:t>
            </a:r>
            <a:r>
              <a:rPr lang="zh-CN" altLang="en-US" sz="2400" dirty="0" smtClean="0"/>
              <a:t>的映射关系。实际这种假设很难满足。目前已有算法都只用一个</a:t>
            </a:r>
            <a:r>
              <a:rPr lang="zh-CN" altLang="en-US" sz="2400" b="1" dirty="0" smtClean="0">
                <a:solidFill>
                  <a:srgbClr val="FF0000"/>
                </a:solidFill>
              </a:rPr>
              <a:t>全局单应性矩阵</a:t>
            </a:r>
            <a:r>
              <a:rPr lang="zh-CN" altLang="en-US" sz="2400" dirty="0" smtClean="0"/>
              <a:t>来处理相机运动。</a:t>
            </a:r>
            <a:endParaRPr lang="zh-CN" altLang="en-US" sz="2400" dirty="0"/>
          </a:p>
        </p:txBody>
      </p:sp>
    </p:spTree>
    <p:extLst>
      <p:ext uri="{BB962C8B-B14F-4D97-AF65-F5344CB8AC3E}">
        <p14:creationId xmlns:p14="http://schemas.microsoft.com/office/powerpoint/2010/main" val="20316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996680" y="2028676"/>
            <a:ext cx="7269496" cy="34163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快速</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前景准确率达到领先水平</a:t>
            </a:r>
            <a:endParaRPr lang="en-US" altLang="zh-CN" sz="2400" dirty="0"/>
          </a:p>
          <a:p>
            <a:pPr lvl="1">
              <a:lnSpc>
                <a:spcPct val="150000"/>
              </a:lnSpc>
              <a:buFont typeface="Wingdings" panose="05000000000000000000" pitchFamily="2" charset="2"/>
              <a:buChar char="l"/>
            </a:pPr>
            <a:r>
              <a:rPr lang="zh-CN" altLang="en-US" sz="2400" dirty="0"/>
              <a:t>算法更简单，速度更快</a:t>
            </a:r>
            <a:endParaRPr lang="en-US" altLang="zh-CN" sz="2400" dirty="0"/>
          </a:p>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实时</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针对准确度要求不高的实时应用场景</a:t>
            </a:r>
            <a:endParaRPr lang="en-US" altLang="zh-CN" sz="2400" dirty="0"/>
          </a:p>
          <a:p>
            <a:pPr lvl="1">
              <a:lnSpc>
                <a:spcPct val="150000"/>
              </a:lnSpc>
              <a:buFont typeface="Wingdings" panose="05000000000000000000" pitchFamily="2" charset="2"/>
              <a:buChar char="l"/>
            </a:pPr>
            <a:r>
              <a:rPr lang="zh-CN" altLang="en-US" sz="2400" dirty="0"/>
              <a:t>算法能够实时（</a:t>
            </a:r>
            <a:r>
              <a:rPr lang="en-US" altLang="zh-CN" sz="2400" dirty="0"/>
              <a:t>&gt;24fps</a:t>
            </a:r>
            <a:r>
              <a:rPr lang="zh-CN" altLang="en-US" sz="2400" dirty="0"/>
              <a:t>）且有效（准确度</a:t>
            </a:r>
            <a:r>
              <a:rPr lang="en-US" altLang="zh-CN" sz="2400" dirty="0"/>
              <a:t>&gt;0.7</a:t>
            </a:r>
            <a:r>
              <a:rPr lang="zh-CN" altLang="en-US" sz="2400" dirty="0"/>
              <a:t>）</a:t>
            </a:r>
            <a:endParaRPr lang="en-US" altLang="zh-CN" sz="2400" dirty="0"/>
          </a:p>
        </p:txBody>
      </p:sp>
    </p:spTree>
    <p:extLst>
      <p:ext uri="{BB962C8B-B14F-4D97-AF65-F5344CB8AC3E}">
        <p14:creationId xmlns:p14="http://schemas.microsoft.com/office/powerpoint/2010/main" val="22662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solidFill>
            <a:srgbClr val="5C307D"/>
          </a:solidFill>
          <a:ln>
            <a:noFill/>
          </a:ln>
          <a:extLst/>
        </p:spPr>
        <p:txBody>
          <a:bodyPr wrap="none">
            <a:spAutoFit/>
          </a:bodyPr>
          <a:lstStyle/>
          <a:p>
            <a:r>
              <a:rPr lang="zh-CN" altLang="en-US" dirty="0" smtClean="0">
                <a:solidFill>
                  <a:schemeClr val="bg1"/>
                </a:solidFill>
              </a:rPr>
              <a:t>研究背景</a:t>
            </a:r>
            <a:endParaRPr lang="zh-CN" altLang="en-US" dirty="0">
              <a:solidFill>
                <a:schemeClr val="bg1"/>
              </a:solidFill>
            </a:endParaRPr>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7285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Tree>
    <p:extLst>
      <p:ext uri="{BB962C8B-B14F-4D97-AF65-F5344CB8AC3E}">
        <p14:creationId xmlns:p14="http://schemas.microsoft.com/office/powerpoint/2010/main" val="749590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dirty="0" smtClean="0"/>
              <a:t>As-Similar-As-Possible Warping: ASAPW</a:t>
            </a:r>
            <a:endParaRPr lang="en-US" altLang="zh-CN"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62" y="2728912"/>
            <a:ext cx="5400675" cy="1400175"/>
          </a:xfrm>
          <a:prstGeom prst="rect">
            <a:avLst/>
          </a:prstGeom>
        </p:spPr>
      </p:pic>
      <p:pic>
        <p:nvPicPr>
          <p:cNvPr id="15" name="图片 14"/>
          <p:cNvPicPr>
            <a:picLocks noChangeAspect="1"/>
          </p:cNvPicPr>
          <p:nvPr/>
        </p:nvPicPr>
        <p:blipFill>
          <a:blip r:embed="rId4"/>
          <a:stretch>
            <a:fillRect/>
          </a:stretch>
        </p:blipFill>
        <p:spPr>
          <a:xfrm>
            <a:off x="1637439" y="4588169"/>
            <a:ext cx="2465522" cy="385886"/>
          </a:xfrm>
          <a:prstGeom prst="rect">
            <a:avLst/>
          </a:prstGeom>
        </p:spPr>
      </p:pic>
      <p:grpSp>
        <p:nvGrpSpPr>
          <p:cNvPr id="2" name="组合 1"/>
          <p:cNvGrpSpPr/>
          <p:nvPr/>
        </p:nvGrpSpPr>
        <p:grpSpPr>
          <a:xfrm>
            <a:off x="1637439" y="5093444"/>
            <a:ext cx="6615578" cy="579488"/>
            <a:chOff x="1637439" y="5093444"/>
            <a:chExt cx="6615578" cy="579488"/>
          </a:xfrm>
        </p:grpSpPr>
        <p:pic>
          <p:nvPicPr>
            <p:cNvPr id="16" name="图片 15"/>
            <p:cNvPicPr>
              <a:picLocks noChangeAspect="1"/>
            </p:cNvPicPr>
            <p:nvPr/>
          </p:nvPicPr>
          <p:blipFill>
            <a:blip r:embed="rId5"/>
            <a:stretch>
              <a:fillRect/>
            </a:stretch>
          </p:blipFill>
          <p:spPr>
            <a:xfrm>
              <a:off x="1637439" y="5093445"/>
              <a:ext cx="2236922" cy="579487"/>
            </a:xfrm>
            <a:prstGeom prst="rect">
              <a:avLst/>
            </a:prstGeom>
          </p:spPr>
        </p:pic>
        <p:pic>
          <p:nvPicPr>
            <p:cNvPr id="17" name="图片 16"/>
            <p:cNvPicPr>
              <a:picLocks noChangeAspect="1"/>
            </p:cNvPicPr>
            <p:nvPr/>
          </p:nvPicPr>
          <p:blipFill>
            <a:blip r:embed="rId6"/>
            <a:stretch>
              <a:fillRect/>
            </a:stretch>
          </p:blipFill>
          <p:spPr>
            <a:xfrm>
              <a:off x="3874361" y="5093444"/>
              <a:ext cx="4378656" cy="579487"/>
            </a:xfrm>
            <a:prstGeom prst="rect">
              <a:avLst/>
            </a:prstGeom>
          </p:spPr>
        </p:pic>
      </p:grpSp>
      <p:pic>
        <p:nvPicPr>
          <p:cNvPr id="6" name="图片 5"/>
          <p:cNvPicPr>
            <a:picLocks noChangeAspect="1"/>
          </p:cNvPicPr>
          <p:nvPr/>
        </p:nvPicPr>
        <p:blipFill>
          <a:blip r:embed="rId7"/>
          <a:stretch>
            <a:fillRect/>
          </a:stretch>
        </p:blipFill>
        <p:spPr>
          <a:xfrm>
            <a:off x="1637439" y="5109735"/>
            <a:ext cx="4225479" cy="843192"/>
          </a:xfrm>
          <a:prstGeom prst="rect">
            <a:avLst/>
          </a:prstGeom>
        </p:spPr>
      </p:pic>
      <p:pic>
        <p:nvPicPr>
          <p:cNvPr id="7" name="图片 6"/>
          <p:cNvPicPr>
            <a:picLocks noChangeAspect="1"/>
          </p:cNvPicPr>
          <p:nvPr/>
        </p:nvPicPr>
        <p:blipFill>
          <a:blip r:embed="rId8"/>
          <a:stretch>
            <a:fillRect/>
          </a:stretch>
        </p:blipFill>
        <p:spPr>
          <a:xfrm>
            <a:off x="4223491" y="4553233"/>
            <a:ext cx="2908972" cy="442286"/>
          </a:xfrm>
          <a:prstGeom prst="rect">
            <a:avLst/>
          </a:prstGeom>
        </p:spPr>
      </p:pic>
    </p:spTree>
    <p:extLst>
      <p:ext uri="{BB962C8B-B14F-4D97-AF65-F5344CB8AC3E}">
        <p14:creationId xmlns:p14="http://schemas.microsoft.com/office/powerpoint/2010/main" val="206484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基于运动线索</a:t>
            </a:r>
            <a:endParaRPr lang="en-US" altLang="zh-CN" sz="2400" dirty="0"/>
          </a:p>
        </p:txBody>
      </p:sp>
      <p:pic>
        <p:nvPicPr>
          <p:cNvPr id="18"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09443" y="4710858"/>
            <a:ext cx="1814713" cy="13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652" y="4660547"/>
            <a:ext cx="2036183" cy="152713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302" y="2414588"/>
            <a:ext cx="1645391" cy="1234043"/>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2829" y="2426741"/>
            <a:ext cx="1629186" cy="1221890"/>
          </a:xfrm>
          <a:prstGeom prst="rect">
            <a:avLst/>
          </a:prstGeom>
        </p:spPr>
      </p:pic>
      <p:sp>
        <p:nvSpPr>
          <p:cNvPr id="22" name="右箭头 21"/>
          <p:cNvSpPr/>
          <p:nvPr/>
        </p:nvSpPr>
        <p:spPr>
          <a:xfrm>
            <a:off x="3163099" y="2927950"/>
            <a:ext cx="1154834" cy="29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Superpixel</a:t>
            </a:r>
            <a:endParaRPr lang="zh-CN" altLang="en-US" sz="1200" dirty="0"/>
          </a:p>
        </p:txBody>
      </p:sp>
      <p:sp>
        <p:nvSpPr>
          <p:cNvPr id="23" name="右箭头 22"/>
          <p:cNvSpPr/>
          <p:nvPr/>
        </p:nvSpPr>
        <p:spPr>
          <a:xfrm rot="5400000">
            <a:off x="1765392" y="3983859"/>
            <a:ext cx="1151233" cy="39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相机运动</a:t>
            </a:r>
            <a:endParaRPr lang="zh-CN" altLang="en-US" sz="1400" dirty="0"/>
          </a:p>
        </p:txBody>
      </p:sp>
      <p:sp>
        <p:nvSpPr>
          <p:cNvPr id="24" name="右箭头 23"/>
          <p:cNvSpPr/>
          <p:nvPr/>
        </p:nvSpPr>
        <p:spPr>
          <a:xfrm>
            <a:off x="3324156" y="5200086"/>
            <a:ext cx="1355467" cy="43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区域增长</a:t>
            </a:r>
            <a:endParaRPr lang="zh-CN" altLang="en-US" dirty="0"/>
          </a:p>
        </p:txBody>
      </p:sp>
      <p:sp>
        <p:nvSpPr>
          <p:cNvPr id="25" name="左箭头 24"/>
          <p:cNvSpPr/>
          <p:nvPr/>
        </p:nvSpPr>
        <p:spPr>
          <a:xfrm rot="19575714">
            <a:off x="2295800" y="3826521"/>
            <a:ext cx="2132713" cy="383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超像素光流</a:t>
            </a:r>
            <a:endParaRPr lang="zh-CN" altLang="en-US" sz="1400" dirty="0"/>
          </a:p>
        </p:txBody>
      </p:sp>
      <p:sp>
        <p:nvSpPr>
          <p:cNvPr id="26" name="文本框 25"/>
          <p:cNvSpPr txBox="1"/>
          <p:nvPr/>
        </p:nvSpPr>
        <p:spPr>
          <a:xfrm>
            <a:off x="1794212" y="6172590"/>
            <a:ext cx="877163" cy="369332"/>
          </a:xfrm>
          <a:prstGeom prst="rect">
            <a:avLst/>
          </a:prstGeom>
          <a:noFill/>
        </p:spPr>
        <p:txBody>
          <a:bodyPr wrap="none" rtlCol="0">
            <a:spAutoFit/>
          </a:bodyPr>
          <a:lstStyle/>
          <a:p>
            <a:r>
              <a:rPr lang="zh-CN" altLang="en-US" dirty="0" smtClean="0"/>
              <a:t>种子点</a:t>
            </a:r>
            <a:endParaRPr lang="zh-CN" altLang="en-US" dirty="0"/>
          </a:p>
        </p:txBody>
      </p:sp>
      <p:sp>
        <p:nvSpPr>
          <p:cNvPr id="27" name="文本框 26"/>
          <p:cNvSpPr txBox="1"/>
          <p:nvPr/>
        </p:nvSpPr>
        <p:spPr>
          <a:xfrm>
            <a:off x="4064017" y="6307580"/>
            <a:ext cx="3185487" cy="369332"/>
          </a:xfrm>
          <a:prstGeom prst="rect">
            <a:avLst/>
          </a:prstGeom>
          <a:noFill/>
        </p:spPr>
        <p:txBody>
          <a:bodyPr wrap="none" rtlCol="0">
            <a:spAutoFit/>
          </a:bodyPr>
          <a:lstStyle/>
          <a:p>
            <a:r>
              <a:rPr lang="zh-CN" altLang="en-US" dirty="0" smtClean="0"/>
              <a:t>基于运动线索的粗略分割结果</a:t>
            </a:r>
            <a:endParaRPr lang="zh-CN" altLang="en-US" dirty="0"/>
          </a:p>
        </p:txBody>
      </p:sp>
    </p:spTree>
    <p:extLst>
      <p:ext uri="{BB962C8B-B14F-4D97-AF65-F5344CB8AC3E}">
        <p14:creationId xmlns:p14="http://schemas.microsoft.com/office/powerpoint/2010/main" val="35965047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a:t>
            </a:r>
            <a:r>
              <a:rPr lang="en-US" altLang="zh-CN" sz="2400" dirty="0" smtClean="0"/>
              <a:t>MRF</a:t>
            </a:r>
            <a:r>
              <a:rPr lang="zh-CN" altLang="en-US" sz="2400" dirty="0" smtClean="0"/>
              <a:t>优化</a:t>
            </a:r>
            <a:endParaRPr lang="en-US" altLang="zh-CN" sz="2400" dirty="0"/>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3771" y="3196940"/>
            <a:ext cx="1704825" cy="1278619"/>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78" y="3875181"/>
            <a:ext cx="1545591" cy="1159193"/>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7" y="5250397"/>
            <a:ext cx="1553422" cy="116506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99" y="2408484"/>
            <a:ext cx="1517506" cy="1138129"/>
          </a:xfrm>
          <a:prstGeom prst="rect">
            <a:avLst/>
          </a:prstGeom>
        </p:spPr>
      </p:pic>
      <p:pic>
        <p:nvPicPr>
          <p:cNvPr id="32" name="图片 31"/>
          <p:cNvPicPr>
            <a:picLocks noChangeAspect="1"/>
          </p:cNvPicPr>
          <p:nvPr/>
        </p:nvPicPr>
        <p:blipFill>
          <a:blip r:embed="rId7"/>
          <a:stretch>
            <a:fillRect/>
          </a:stretch>
        </p:blipFill>
        <p:spPr>
          <a:xfrm>
            <a:off x="3619584" y="4462449"/>
            <a:ext cx="2983477" cy="1973045"/>
          </a:xfrm>
          <a:prstGeom prst="rect">
            <a:avLst/>
          </a:prstGeom>
        </p:spPr>
      </p:pic>
      <p:sp>
        <p:nvSpPr>
          <p:cNvPr id="33" name="文本框 32"/>
          <p:cNvSpPr txBox="1"/>
          <p:nvPr/>
        </p:nvSpPr>
        <p:spPr>
          <a:xfrm>
            <a:off x="839729" y="3495062"/>
            <a:ext cx="1415772" cy="338554"/>
          </a:xfrm>
          <a:prstGeom prst="rect">
            <a:avLst/>
          </a:prstGeom>
          <a:noFill/>
        </p:spPr>
        <p:txBody>
          <a:bodyPr wrap="none" rtlCol="0">
            <a:spAutoFit/>
          </a:bodyPr>
          <a:lstStyle/>
          <a:p>
            <a:r>
              <a:rPr lang="zh-CN" altLang="en-US" sz="1600" dirty="0" smtClean="0"/>
              <a:t>基于背景模型</a:t>
            </a:r>
            <a:endParaRPr lang="zh-CN" altLang="en-US" sz="1600" dirty="0"/>
          </a:p>
        </p:txBody>
      </p:sp>
      <p:sp>
        <p:nvSpPr>
          <p:cNvPr id="34" name="文本框 33"/>
          <p:cNvSpPr txBox="1"/>
          <p:nvPr/>
        </p:nvSpPr>
        <p:spPr>
          <a:xfrm>
            <a:off x="858825" y="4953993"/>
            <a:ext cx="1415772" cy="338554"/>
          </a:xfrm>
          <a:prstGeom prst="rect">
            <a:avLst/>
          </a:prstGeom>
          <a:noFill/>
        </p:spPr>
        <p:txBody>
          <a:bodyPr wrap="none" rtlCol="0">
            <a:spAutoFit/>
          </a:bodyPr>
          <a:lstStyle/>
          <a:p>
            <a:r>
              <a:rPr lang="zh-CN" altLang="en-US" sz="1600" dirty="0" smtClean="0"/>
              <a:t>基于运动线索</a:t>
            </a:r>
            <a:endParaRPr lang="zh-CN" altLang="en-US" sz="1600" dirty="0"/>
          </a:p>
        </p:txBody>
      </p:sp>
      <p:sp>
        <p:nvSpPr>
          <p:cNvPr id="35" name="文本框 34"/>
          <p:cNvSpPr txBox="1"/>
          <p:nvPr/>
        </p:nvSpPr>
        <p:spPr>
          <a:xfrm>
            <a:off x="1008697" y="6377332"/>
            <a:ext cx="1210588" cy="338554"/>
          </a:xfrm>
          <a:prstGeom prst="rect">
            <a:avLst/>
          </a:prstGeom>
          <a:noFill/>
        </p:spPr>
        <p:txBody>
          <a:bodyPr wrap="none" rtlCol="0">
            <a:spAutoFit/>
          </a:bodyPr>
          <a:lstStyle/>
          <a:p>
            <a:r>
              <a:rPr lang="zh-CN" altLang="en-US" sz="1600" dirty="0" smtClean="0"/>
              <a:t>上一帧结果</a:t>
            </a:r>
            <a:endParaRPr lang="zh-CN" altLang="en-US" sz="1600" dirty="0"/>
          </a:p>
        </p:txBody>
      </p:sp>
      <p:sp>
        <p:nvSpPr>
          <p:cNvPr id="36" name="圆角矩形 35"/>
          <p:cNvSpPr/>
          <p:nvPr/>
        </p:nvSpPr>
        <p:spPr>
          <a:xfrm>
            <a:off x="3626306" y="3433566"/>
            <a:ext cx="2503684" cy="800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noFill/>
              </a:rPr>
              <a:t>MRF Optimization</a:t>
            </a:r>
            <a:endParaRPr lang="zh-CN" altLang="en-US" dirty="0">
              <a:noFill/>
            </a:endParaRPr>
          </a:p>
        </p:txBody>
      </p:sp>
      <p:cxnSp>
        <p:nvCxnSpPr>
          <p:cNvPr id="37" name="直接箭头连接符 36"/>
          <p:cNvCxnSpPr>
            <a:stCxn id="31" idx="3"/>
            <a:endCxn id="36" idx="1"/>
          </p:cNvCxnSpPr>
          <p:nvPr/>
        </p:nvCxnSpPr>
        <p:spPr>
          <a:xfrm>
            <a:off x="2336305" y="2977549"/>
            <a:ext cx="1290001" cy="85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9" idx="3"/>
            <a:endCxn id="36" idx="1"/>
          </p:cNvCxnSpPr>
          <p:nvPr/>
        </p:nvCxnSpPr>
        <p:spPr>
          <a:xfrm flipV="1">
            <a:off x="2365969" y="3833616"/>
            <a:ext cx="1260337" cy="62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0" idx="3"/>
            <a:endCxn id="36" idx="1"/>
          </p:cNvCxnSpPr>
          <p:nvPr/>
        </p:nvCxnSpPr>
        <p:spPr>
          <a:xfrm flipV="1">
            <a:off x="2334549" y="3833616"/>
            <a:ext cx="1291757" cy="19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3"/>
            <a:endCxn id="28" idx="1"/>
          </p:cNvCxnSpPr>
          <p:nvPr/>
        </p:nvCxnSpPr>
        <p:spPr>
          <a:xfrm>
            <a:off x="6129990" y="3833616"/>
            <a:ext cx="1033781" cy="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384804" y="4505959"/>
            <a:ext cx="1005403" cy="338554"/>
          </a:xfrm>
          <a:prstGeom prst="rect">
            <a:avLst/>
          </a:prstGeom>
          <a:noFill/>
        </p:spPr>
        <p:txBody>
          <a:bodyPr wrap="none" rtlCol="0">
            <a:spAutoFit/>
          </a:bodyPr>
          <a:lstStyle/>
          <a:p>
            <a:r>
              <a:rPr lang="zh-CN" altLang="en-US" sz="1600" dirty="0" smtClean="0"/>
              <a:t>最终结果</a:t>
            </a:r>
            <a:endParaRPr lang="zh-CN" altLang="en-US" sz="1600" dirty="0"/>
          </a:p>
        </p:txBody>
      </p:sp>
    </p:spTree>
    <p:extLst>
      <p:ext uri="{BB962C8B-B14F-4D97-AF65-F5344CB8AC3E}">
        <p14:creationId xmlns:p14="http://schemas.microsoft.com/office/powerpoint/2010/main" val="3639787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4" name="图片 3"/>
          <p:cNvPicPr>
            <a:picLocks noChangeAspect="1"/>
          </p:cNvPicPr>
          <p:nvPr/>
        </p:nvPicPr>
        <p:blipFill>
          <a:blip r:embed="rId3"/>
          <a:stretch>
            <a:fillRect/>
          </a:stretch>
        </p:blipFill>
        <p:spPr>
          <a:xfrm>
            <a:off x="2456754" y="2381825"/>
            <a:ext cx="4429268" cy="4245988"/>
          </a:xfrm>
          <a:prstGeom prst="rect">
            <a:avLst/>
          </a:prstGeom>
        </p:spPr>
      </p:pic>
      <p:sp>
        <p:nvSpPr>
          <p:cNvPr id="6" name="文本框 5"/>
          <p:cNvSpPr txBox="1"/>
          <p:nvPr/>
        </p:nvSpPr>
        <p:spPr>
          <a:xfrm rot="16200000">
            <a:off x="-221902" y="3881999"/>
            <a:ext cx="4882924" cy="261610"/>
          </a:xfrm>
          <a:prstGeom prst="rect">
            <a:avLst/>
          </a:prstGeom>
          <a:noFill/>
        </p:spPr>
        <p:txBody>
          <a:bodyPr wrap="square" rtlCol="0">
            <a:spAutoFit/>
          </a:bodyPr>
          <a:lstStyle/>
          <a:p>
            <a:r>
              <a:rPr lang="zh-CN" altLang="en-US" sz="1100" dirty="0" smtClean="0"/>
              <a:t>本文算法         </a:t>
            </a:r>
            <a:r>
              <a:rPr lang="en-US" altLang="zh-CN" sz="1100" dirty="0" smtClean="0"/>
              <a:t>Yi13        kwak11   Zamalieva14</a:t>
            </a:r>
            <a:endParaRPr lang="zh-CN" altLang="en-US" sz="1100" dirty="0"/>
          </a:p>
        </p:txBody>
      </p:sp>
    </p:spTree>
    <p:extLst>
      <p:ext uri="{BB962C8B-B14F-4D97-AF65-F5344CB8AC3E}">
        <p14:creationId xmlns:p14="http://schemas.microsoft.com/office/powerpoint/2010/main" val="4165648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图片 1"/>
          <p:cNvPicPr>
            <a:picLocks noChangeAspect="1"/>
          </p:cNvPicPr>
          <p:nvPr/>
        </p:nvPicPr>
        <p:blipFill>
          <a:blip r:embed="rId3"/>
          <a:stretch>
            <a:fillRect/>
          </a:stretch>
        </p:blipFill>
        <p:spPr>
          <a:xfrm>
            <a:off x="1242440" y="2492250"/>
            <a:ext cx="7005448" cy="3848672"/>
          </a:xfrm>
          <a:prstGeom prst="rect">
            <a:avLst/>
          </a:prstGeom>
        </p:spPr>
      </p:pic>
      <p:sp>
        <p:nvSpPr>
          <p:cNvPr id="16" name="文本框 15"/>
          <p:cNvSpPr txBox="1"/>
          <p:nvPr/>
        </p:nvSpPr>
        <p:spPr>
          <a:xfrm>
            <a:off x="2414404" y="2620380"/>
            <a:ext cx="5714612" cy="276999"/>
          </a:xfrm>
          <a:prstGeom prst="rect">
            <a:avLst/>
          </a:prstGeom>
          <a:solidFill>
            <a:schemeClr val="bg1"/>
          </a:solidFill>
          <a:ln>
            <a:noFill/>
          </a:ln>
        </p:spPr>
        <p:txBody>
          <a:bodyPr wrap="square" rtlCol="0">
            <a:spAutoFit/>
          </a:bodyPr>
          <a:lstStyle/>
          <a:p>
            <a:r>
              <a:rPr lang="zh-CN" altLang="en-US" sz="1200" b="1" dirty="0" smtClean="0"/>
              <a:t>本文算法                    </a:t>
            </a:r>
            <a:r>
              <a:rPr lang="en-US" altLang="zh-CN" sz="1200" b="1" dirty="0" smtClean="0"/>
              <a:t>Zamalieva14                    </a:t>
            </a:r>
            <a:r>
              <a:rPr lang="en-US" altLang="zh-CN" sz="1200" b="1" dirty="0"/>
              <a:t>K</a:t>
            </a:r>
            <a:r>
              <a:rPr lang="en-US" altLang="zh-CN" sz="1200" b="1" dirty="0" smtClean="0"/>
              <a:t>wak11                     Yi13</a:t>
            </a:r>
            <a:endParaRPr lang="zh-CN" altLang="en-US" sz="1200" b="1" dirty="0"/>
          </a:p>
        </p:txBody>
      </p:sp>
    </p:spTree>
    <p:extLst>
      <p:ext uri="{BB962C8B-B14F-4D97-AF65-F5344CB8AC3E}">
        <p14:creationId xmlns:p14="http://schemas.microsoft.com/office/powerpoint/2010/main" val="22680542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graphicFrame>
        <p:nvGraphicFramePr>
          <p:cNvPr id="14" name="内容占位符 4"/>
          <p:cNvGraphicFramePr>
            <a:graphicFrameLocks/>
          </p:cNvGraphicFramePr>
          <p:nvPr>
            <p:extLst>
              <p:ext uri="{D42A27DB-BD31-4B8C-83A1-F6EECF244321}">
                <p14:modId xmlns:p14="http://schemas.microsoft.com/office/powerpoint/2010/main" val="2101332037"/>
              </p:ext>
            </p:extLst>
          </p:nvPr>
        </p:nvGraphicFramePr>
        <p:xfrm>
          <a:off x="895206" y="2818872"/>
          <a:ext cx="7329776" cy="1483360"/>
        </p:xfrm>
        <a:graphic>
          <a:graphicData uri="http://schemas.openxmlformats.org/drawingml/2006/table">
            <a:tbl>
              <a:tblPr firstRow="1" bandRow="1">
                <a:tableStyleId>{5C22544A-7EE6-4342-B048-85BDC9FD1C3A}</a:tableStyleId>
              </a:tblPr>
              <a:tblGrid>
                <a:gridCol w="1983796"/>
                <a:gridCol w="1681092"/>
                <a:gridCol w="1832444"/>
                <a:gridCol w="1832444"/>
              </a:tblGrid>
              <a:tr h="370840">
                <a:tc>
                  <a:txBody>
                    <a:bodyPr/>
                    <a:lstStyle/>
                    <a:p>
                      <a:r>
                        <a:rPr lang="zh-CN" altLang="en-US" dirty="0" smtClean="0"/>
                        <a:t>算法</a:t>
                      </a:r>
                      <a:endParaRPr lang="zh-CN" altLang="en-US" dirty="0"/>
                    </a:p>
                  </a:txBody>
                  <a:tcPr/>
                </a:tc>
                <a:tc>
                  <a:txBody>
                    <a:bodyPr/>
                    <a:lstStyle/>
                    <a:p>
                      <a:r>
                        <a:rPr lang="zh-CN" altLang="en-US" dirty="0" smtClean="0"/>
                        <a:t>预处理</a:t>
                      </a:r>
                      <a:endParaRPr lang="zh-CN" altLang="en-US" dirty="0"/>
                    </a:p>
                  </a:txBody>
                  <a:tcPr/>
                </a:tc>
                <a:tc>
                  <a:txBody>
                    <a:bodyPr/>
                    <a:lstStyle/>
                    <a:p>
                      <a:r>
                        <a:rPr lang="zh-CN" altLang="en-US" dirty="0" smtClean="0"/>
                        <a:t>速度（</a:t>
                      </a:r>
                      <a:r>
                        <a:rPr lang="en-US" altLang="zh-CN" dirty="0" smtClean="0"/>
                        <a:t>FPS</a:t>
                      </a:r>
                      <a:r>
                        <a:rPr lang="zh-CN" altLang="en-US" dirty="0" smtClean="0"/>
                        <a:t>）</a:t>
                      </a:r>
                      <a:endParaRPr lang="zh-CN" altLang="en-US" dirty="0"/>
                    </a:p>
                  </a:txBody>
                  <a:tcPr/>
                </a:tc>
                <a:tc>
                  <a:txBody>
                    <a:bodyPr/>
                    <a:lstStyle/>
                    <a:p>
                      <a:r>
                        <a:rPr lang="zh-CN" altLang="en-US" dirty="0" smtClean="0"/>
                        <a:t>准确度</a:t>
                      </a:r>
                      <a:r>
                        <a:rPr lang="en-US" altLang="zh-CN" dirty="0" smtClean="0"/>
                        <a:t>(F-Score)</a:t>
                      </a:r>
                      <a:endParaRPr lang="zh-CN" altLang="en-US" dirty="0"/>
                    </a:p>
                  </a:txBody>
                  <a:tcPr/>
                </a:tc>
              </a:tr>
              <a:tr h="370840">
                <a:tc>
                  <a:txBody>
                    <a:bodyPr/>
                    <a:lstStyle/>
                    <a:p>
                      <a:r>
                        <a:rPr lang="en-US" altLang="zh-CN" b="0" i="0" u="none" baseline="0" dirty="0" smtClean="0"/>
                        <a:t>(Lim ECCV2014)</a:t>
                      </a:r>
                      <a:endParaRPr lang="zh-CN" altLang="en-US" b="0" i="0" u="none" baseline="0" dirty="0"/>
                    </a:p>
                  </a:txBody>
                  <a:tcPr/>
                </a:tc>
                <a:tc>
                  <a:txBody>
                    <a:bodyPr/>
                    <a:lstStyle/>
                    <a:p>
                      <a:r>
                        <a:rPr lang="zh-CN" altLang="en-US" dirty="0" smtClean="0"/>
                        <a:t>稠密光流</a:t>
                      </a:r>
                      <a:endParaRPr lang="zh-CN" altLang="en-US" dirty="0"/>
                    </a:p>
                  </a:txBody>
                  <a:tcPr/>
                </a:tc>
                <a:tc>
                  <a:txBody>
                    <a:bodyPr/>
                    <a:lstStyle/>
                    <a:p>
                      <a:r>
                        <a:rPr lang="en-US" altLang="zh-CN" dirty="0" smtClean="0"/>
                        <a:t>0.041</a:t>
                      </a:r>
                      <a:endParaRPr lang="zh-CN" altLang="en-US" dirty="0"/>
                    </a:p>
                  </a:txBody>
                  <a:tcPr/>
                </a:tc>
                <a:tc>
                  <a:txBody>
                    <a:bodyPr/>
                    <a:lstStyle/>
                    <a:p>
                      <a:r>
                        <a:rPr lang="en-US" altLang="zh-CN" b="1" dirty="0" smtClean="0"/>
                        <a:t>0.923</a:t>
                      </a:r>
                      <a:endParaRPr lang="zh-CN" altLang="en-US" b="1" dirty="0"/>
                    </a:p>
                  </a:txBody>
                  <a:tcPr/>
                </a:tc>
              </a:tr>
              <a:tr h="370840">
                <a:tc>
                  <a:txBody>
                    <a:bodyPr/>
                    <a:lstStyle/>
                    <a:p>
                      <a:r>
                        <a:rPr lang="en-US" altLang="zh-CN" b="0" i="0" u="none" baseline="0" dirty="0" smtClean="0"/>
                        <a:t>(Berger CVPR2014)</a:t>
                      </a:r>
                      <a:endParaRPr lang="zh-CN" altLang="en-US" b="0" i="0" u="none" baseline="0" dirty="0"/>
                    </a:p>
                  </a:txBody>
                  <a:tcPr/>
                </a:tc>
                <a:tc>
                  <a:txBody>
                    <a:bodyPr/>
                    <a:lstStyle/>
                    <a:p>
                      <a:r>
                        <a:rPr lang="zh-CN" altLang="en-US" dirty="0" smtClean="0"/>
                        <a:t>点轨迹</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0.982</a:t>
                      </a:r>
                      <a:r>
                        <a:rPr lang="zh-CN" altLang="en-US" dirty="0" smtClean="0"/>
                        <a:t>（背景）</a:t>
                      </a:r>
                      <a:endParaRPr lang="zh-CN" altLang="en-US" dirty="0"/>
                    </a:p>
                  </a:txBody>
                  <a:tcPr/>
                </a:tc>
              </a:tr>
              <a:tr h="370840">
                <a:tc>
                  <a:txBody>
                    <a:bodyPr/>
                    <a:lstStyle/>
                    <a:p>
                      <a:r>
                        <a:rPr lang="zh-CN" altLang="en-US" dirty="0" smtClean="0"/>
                        <a:t>本文算法</a:t>
                      </a:r>
                      <a:endParaRPr lang="zh-CN" altLang="en-US" dirty="0"/>
                    </a:p>
                  </a:txBody>
                  <a:tcPr/>
                </a:tc>
                <a:tc>
                  <a:txBody>
                    <a:bodyPr/>
                    <a:lstStyle/>
                    <a:p>
                      <a:r>
                        <a:rPr lang="zh-CN" altLang="en-US" dirty="0" smtClean="0"/>
                        <a:t>无</a:t>
                      </a:r>
                      <a:endParaRPr lang="zh-CN" altLang="en-US" dirty="0"/>
                    </a:p>
                  </a:txBody>
                  <a:tcPr/>
                </a:tc>
                <a:tc>
                  <a:txBody>
                    <a:bodyPr/>
                    <a:lstStyle/>
                    <a:p>
                      <a:r>
                        <a:rPr lang="en-US" altLang="zh-CN" b="1" dirty="0" smtClean="0"/>
                        <a:t>7.56</a:t>
                      </a:r>
                      <a:endParaRPr lang="zh-CN" altLang="en-US" b="1" dirty="0"/>
                    </a:p>
                  </a:txBody>
                  <a:tcPr/>
                </a:tc>
                <a:tc>
                  <a:txBody>
                    <a:bodyPr/>
                    <a:lstStyle/>
                    <a:p>
                      <a:r>
                        <a:rPr lang="en-US" altLang="zh-CN" dirty="0" smtClean="0"/>
                        <a:t>0.910</a:t>
                      </a:r>
                      <a:endParaRPr lang="zh-CN" altLang="en-US" dirty="0"/>
                    </a:p>
                  </a:txBody>
                  <a:tcPr/>
                </a:tc>
              </a:tr>
            </a:tbl>
          </a:graphicData>
        </a:graphic>
      </p:graphicFrame>
    </p:spTree>
    <p:extLst>
      <p:ext uri="{BB962C8B-B14F-4D97-AF65-F5344CB8AC3E}">
        <p14:creationId xmlns:p14="http://schemas.microsoft.com/office/powerpoint/2010/main" val="2236829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443198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a:p>
            <a:pPr lvl="1">
              <a:lnSpc>
                <a:spcPct val="150000"/>
              </a:lnSpc>
              <a:buFont typeface="Wingdings" panose="05000000000000000000" pitchFamily="2" charset="2"/>
              <a:buChar char="l"/>
            </a:pPr>
            <a:r>
              <a:rPr lang="zh-CN" altLang="en-US" sz="2000" dirty="0"/>
              <a:t>在自然场景下，背景具有连续性的特点，这种连续性可以用来进行</a:t>
            </a:r>
            <a:r>
              <a:rPr lang="zh-CN" altLang="en-US" sz="2000" dirty="0" smtClean="0"/>
              <a:t>预处理</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利用相对光流的思路可以筛选属于背景的特征点，以分块的方式估算相机</a:t>
            </a:r>
            <a:r>
              <a:rPr lang="zh-CN" altLang="en-US" sz="2000" dirty="0" smtClean="0"/>
              <a:t>运动</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比较相机运动和光流对预处理结果进行进一步验证</a:t>
            </a:r>
          </a:p>
          <a:p>
            <a:pPr>
              <a:lnSpc>
                <a:spcPct val="150000"/>
              </a:lnSpc>
            </a:pPr>
            <a:endParaRPr lang="en-US" altLang="zh-CN" sz="2400" dirty="0"/>
          </a:p>
        </p:txBody>
      </p:sp>
    </p:spTree>
    <p:extLst>
      <p:ext uri="{BB962C8B-B14F-4D97-AF65-F5344CB8AC3E}">
        <p14:creationId xmlns:p14="http://schemas.microsoft.com/office/powerpoint/2010/main" val="31448184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86" y="2798918"/>
            <a:ext cx="7478006" cy="2434807"/>
          </a:xfrm>
          <a:prstGeom prst="rect">
            <a:avLst/>
          </a:prstGeom>
        </p:spPr>
      </p:pic>
    </p:spTree>
    <p:extLst>
      <p:ext uri="{BB962C8B-B14F-4D97-AF65-F5344CB8AC3E}">
        <p14:creationId xmlns:p14="http://schemas.microsoft.com/office/powerpoint/2010/main" val="364344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基于超像素的区域增长预处理</a:t>
            </a:r>
            <a:endParaRPr lang="en-US" altLang="zh-CN" sz="2400" dirty="0" smtClean="0"/>
          </a:p>
        </p:txBody>
      </p:sp>
      <p:pic>
        <p:nvPicPr>
          <p:cNvPr id="1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25499" y="2639291"/>
            <a:ext cx="2728407" cy="20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20" y="2639291"/>
            <a:ext cx="2719026" cy="203927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346" y="2639291"/>
            <a:ext cx="2728407" cy="2046306"/>
          </a:xfrm>
          <a:prstGeom prst="rect">
            <a:avLst/>
          </a:prstGeom>
        </p:spPr>
      </p:pic>
      <p:sp>
        <p:nvSpPr>
          <p:cNvPr id="20" name="文本框 19"/>
          <p:cNvSpPr txBox="1"/>
          <p:nvPr/>
        </p:nvSpPr>
        <p:spPr>
          <a:xfrm>
            <a:off x="1237802" y="4912241"/>
            <a:ext cx="6865982" cy="369332"/>
          </a:xfrm>
          <a:prstGeom prst="rect">
            <a:avLst/>
          </a:prstGeom>
          <a:noFill/>
        </p:spPr>
        <p:txBody>
          <a:bodyPr wrap="none" rtlCol="0">
            <a:spAutoFit/>
          </a:bodyPr>
          <a:lstStyle/>
          <a:p>
            <a:r>
              <a:rPr lang="zh-CN" altLang="en-US" dirty="0" smtClean="0"/>
              <a:t>超像素分割                 区域增长结果                           去掉大区域后</a:t>
            </a:r>
            <a:endParaRPr lang="zh-CN" altLang="en-US" dirty="0"/>
          </a:p>
        </p:txBody>
      </p:sp>
    </p:spTree>
    <p:extLst>
      <p:ext uri="{BB962C8B-B14F-4D97-AF65-F5344CB8AC3E}">
        <p14:creationId xmlns:p14="http://schemas.microsoft.com/office/powerpoint/2010/main" val="4132869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背景特征点筛选</a:t>
            </a:r>
            <a:endParaRPr lang="en-US" altLang="zh-CN" sz="2400" dirty="0" smtClean="0"/>
          </a:p>
        </p:txBody>
      </p:sp>
      <p:pic>
        <p:nvPicPr>
          <p:cNvPr id="2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99" y="2289702"/>
            <a:ext cx="7143157" cy="2678684"/>
          </a:xfrm>
          <a:prstGeom prst="rect">
            <a:avLst/>
          </a:prstGeom>
        </p:spPr>
      </p:pic>
      <p:cxnSp>
        <p:nvCxnSpPr>
          <p:cNvPr id="22" name="直接箭头连接符 21"/>
          <p:cNvCxnSpPr/>
          <p:nvPr/>
        </p:nvCxnSpPr>
        <p:spPr>
          <a:xfrm flipH="1" flipV="1">
            <a:off x="5605125" y="2480677"/>
            <a:ext cx="392496" cy="114836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319405" y="3659918"/>
            <a:ext cx="82237" cy="8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73212" y="2306160"/>
            <a:ext cx="5566142" cy="2171701"/>
            <a:chOff x="2470956" y="1968341"/>
            <a:chExt cx="8009398" cy="3319720"/>
          </a:xfrm>
        </p:grpSpPr>
        <p:cxnSp>
          <p:nvCxnSpPr>
            <p:cNvPr id="25" name="直接箭头连接符 24"/>
            <p:cNvCxnSpPr>
              <a:endCxn id="28" idx="1"/>
            </p:cNvCxnSpPr>
            <p:nvPr/>
          </p:nvCxnSpPr>
          <p:spPr>
            <a:xfrm flipH="1" flipV="1">
              <a:off x="2538151" y="2174956"/>
              <a:ext cx="506266" cy="19021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3044415" y="4090252"/>
              <a:ext cx="1183340"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8261873" y="4090252"/>
              <a:ext cx="1215614"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2538151" y="1973491"/>
                  <a:ext cx="17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FF0000"/>
                                </a:solidFill>
                                <a:latin typeface="Cambria Math" panose="02040503050406030204" pitchFamily="18" charset="0"/>
                              </a:rPr>
                            </m:ctrlPr>
                          </m:accPr>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e>
                        </m:acc>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𝐹</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538151" y="1973491"/>
                  <a:ext cx="1793889" cy="402931"/>
                </a:xfrm>
                <a:prstGeom prst="rect">
                  <a:avLst/>
                </a:prstGeom>
                <a:blipFill rotWithShape="0">
                  <a:blip r:embed="rId4"/>
                  <a:stretch>
                    <a:fillRect b="-1515"/>
                  </a:stretch>
                </a:blipFill>
              </p:spPr>
              <p:txBody>
                <a:bodyPr/>
                <a:lstStyle/>
                <a:p>
                  <a:r>
                    <a:rPr lang="zh-CN" altLang="en-US">
                      <a:noFill/>
                    </a:rPr>
                    <a:t> </a:t>
                  </a:r>
                </a:p>
              </p:txBody>
            </p:sp>
          </mc:Fallback>
        </mc:AlternateContent>
        <p:sp>
          <p:nvSpPr>
            <p:cNvPr id="29" name="矩形 28"/>
            <p:cNvSpPr/>
            <p:nvPr/>
          </p:nvSpPr>
          <p:spPr>
            <a:xfrm>
              <a:off x="8186568" y="3994977"/>
              <a:ext cx="118335" cy="124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7697096" y="1968341"/>
                  <a:ext cx="1713931"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FF0000"/>
                                </a:solidFill>
                                <a:latin typeface="Cambria Math" panose="02040503050406030204" pitchFamily="18" charset="0"/>
                              </a:rPr>
                            </m:ctrlPr>
                          </m:acc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e>
                        </m:acc>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𝐹</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𝐴</m:t>
                            </m:r>
                          </m:e>
                          <m:sub>
                            <m:r>
                              <a:rPr lang="zh-CN" altLang="en-US" i="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697096" y="1968341"/>
                  <a:ext cx="1713931" cy="4029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470956" y="3743350"/>
                  <a:ext cx="485453"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70956" y="3743350"/>
                  <a:ext cx="485453" cy="369331"/>
                </a:xfrm>
                <a:prstGeom prst="rect">
                  <a:avLst/>
                </a:prstGeom>
                <a:blipFill rotWithShape="0">
                  <a:blip r:embed="rId6"/>
                  <a:stretch>
                    <a:fillRect r="-14545" b="-5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212886" y="3666575"/>
                  <a:ext cx="490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m:t>
                            </m:r>
                          </m:sub>
                        </m:sSub>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8212886" y="3666575"/>
                  <a:ext cx="49077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463436" y="4856533"/>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i="1">
                                <a:solidFill>
                                  <a:srgbClr val="0000CC"/>
                                </a:solidFill>
                                <a:latin typeface="Cambria Math" panose="02040503050406030204" pitchFamily="18" charset="0"/>
                              </a:rPr>
                              <m:t>1</m:t>
                            </m:r>
                          </m:sub>
                        </m:sSub>
                      </m:oMath>
                    </m:oMathPara>
                  </a14:m>
                  <a:endParaRPr lang="zh-CN" altLang="en-US" dirty="0">
                    <a:solidFill>
                      <a:srgbClr val="0000CC"/>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463436" y="4856533"/>
                  <a:ext cx="1737207" cy="431528"/>
                </a:xfrm>
                <a:prstGeom prst="rect">
                  <a:avLst/>
                </a:prstGeom>
                <a:blipFill rotWithShape="0">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743147" y="4854042"/>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b="0" i="1" smtClean="0">
                                <a:solidFill>
                                  <a:srgbClr val="0000CC"/>
                                </a:solidFill>
                                <a:latin typeface="Cambria Math" panose="02040503050406030204" pitchFamily="18" charset="0"/>
                              </a:rPr>
                              <m:t>2</m:t>
                            </m:r>
                          </m:sub>
                        </m:sSub>
                      </m:oMath>
                    </m:oMathPara>
                  </a14:m>
                  <a:endParaRPr lang="zh-CN" altLang="en-US" dirty="0">
                    <a:solidFill>
                      <a:srgbClr val="0000CC"/>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743147" y="4854042"/>
                  <a:ext cx="1737207" cy="431528"/>
                </a:xfrm>
                <a:prstGeom prst="rect">
                  <a:avLst/>
                </a:prstGeom>
                <a:blipFill rotWithShape="0">
                  <a:blip r:embed="rId9"/>
                  <a:stretch>
                    <a:fillRect b="-84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857192" y="5076897"/>
                <a:ext cx="6391125" cy="402995"/>
              </a:xfrm>
              <a:prstGeom prst="rect">
                <a:avLst/>
              </a:prstGeom>
            </p:spPr>
            <p:txBody>
              <a:bodyPr wrap="square">
                <a:spAutoFit/>
              </a:bodyPr>
              <a:lstStyle/>
              <a:p>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r>
                          <a:rPr lang="en-US" altLang="zh-CN" i="1">
                            <a:latin typeface="Cambria Math" panose="02040503050406030204" pitchFamily="18" charset="0"/>
                          </a:rPr>
                          <m:t>𝑟𝑔</m:t>
                        </m:r>
                        <m:r>
                          <a:rPr lang="en-US" altLang="zh-CN" b="0" i="1" smtClean="0">
                            <a:latin typeface="Cambria Math" panose="02040503050406030204" pitchFamily="18" charset="0"/>
                          </a:rPr>
                          <m:t> </m:t>
                        </m:r>
                        <m:r>
                          <a:rPr lang="en-US" altLang="zh-CN" i="1">
                            <a:latin typeface="Cambria Math" panose="02040503050406030204" pitchFamily="18" charset="0"/>
                          </a:rPr>
                          <m:t>𝑚𝑖𝑛</m:t>
                        </m:r>
                      </m:e>
                      <m:sub>
                        <m:r>
                          <a:rPr lang="en-US" altLang="zh-CN" i="1">
                            <a:latin typeface="Cambria Math" panose="02040503050406030204" pitchFamily="18" charset="0"/>
                          </a:rPr>
                          <m:t>𝑎</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𝑝</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 −</m:t>
                    </m:r>
                    <m:r>
                      <a:rPr lang="en-US" altLang="zh-CN" i="1">
                        <a:latin typeface="Cambria Math" panose="02040503050406030204" pitchFamily="18" charset="0"/>
                      </a:rPr>
                      <m:t>𝑎</m:t>
                    </m:r>
                  </m:oMath>
                </a14:m>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857192" y="5076897"/>
                <a:ext cx="6391125" cy="402995"/>
              </a:xfrm>
              <a:prstGeom prst="rect">
                <a:avLst/>
              </a:prstGeom>
              <a:blipFill rotWithShape="0">
                <a:blip r:embed="rId10"/>
                <a:stretch>
                  <a:fillRect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57192" y="5429959"/>
                <a:ext cx="6553968" cy="917302"/>
              </a:xfrm>
              <a:prstGeom prst="rect">
                <a:avLst/>
              </a:prstGeom>
            </p:spPr>
            <p:txBody>
              <a:bodyPr wrap="square">
                <a:spAutoFit/>
              </a:bodyPr>
              <a:lstStyle/>
              <a:p>
                <a:r>
                  <a:rPr lang="zh-CN" altLang="en-US" dirty="0" smtClean="0">
                    <a:ea typeface="Cambria Math" panose="02040503050406030204" pitchFamily="18" charset="0"/>
                  </a:rPr>
                  <a:t>前景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acc>
                      <m:accPr>
                        <m:chr m:val="⃑"/>
                        <m:ctrlPr>
                          <a:rPr lang="zh-CN" altLang="zh-CN" i="1">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𝐴</m:t>
                    </m:r>
                    <m:r>
                      <a:rPr lang="en-US" altLang="zh-CN" i="1" spc="20">
                        <a:effectLst/>
                        <a:latin typeface="Cambria Math" panose="02040503050406030204" pitchFamily="18" charset="0"/>
                        <a:ea typeface="方正书宋简体"/>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i="1"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cap="all" spc="20">
                        <a:effectLst/>
                        <a:latin typeface="Cambria Math" panose="02040503050406030204" pitchFamily="18" charset="0"/>
                        <a:ea typeface="方正书宋简体"/>
                        <a:cs typeface="Times New Roman" panose="02020603050405020304" pitchFamily="18" charset="0"/>
                      </a:rPr>
                      <m:t>𝐴</m:t>
                    </m:r>
                    <m:r>
                      <a:rPr lang="en-US" altLang="zh-CN" i="1" cap="all"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zh-CN" altLang="en-US" i="1" spc="20">
                            <a:effectLst/>
                            <a:latin typeface="Cambria Math" panose="02040503050406030204" pitchFamily="18" charset="0"/>
                            <a:ea typeface="微软雅黑" panose="020B0503020204020204" pitchFamily="34" charset="-122"/>
                            <a:cs typeface="微软雅黑" panose="020B0503020204020204" pitchFamily="34" charset="-122"/>
                          </a:rPr>
                          <m:t>−</m:t>
                        </m:r>
                        <m:r>
                          <a:rPr lang="zh-CN" altLang="zh-CN" i="1" spc="20">
                            <a:effectLst/>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e>
                        </m:acc>
                      </m:e>
                    </m:d>
                    <m:r>
                      <a:rPr lang="en-US" altLang="zh-CN" i="1" spc="20">
                        <a:effectLst/>
                        <a:latin typeface="Cambria Math" panose="02040503050406030204" pitchFamily="18" charset="0"/>
                        <a:ea typeface="方正书宋简体"/>
                        <a:cs typeface="Times New Roman" panose="02020603050405020304" pitchFamily="18" charset="0"/>
                      </a:rPr>
                      <m:t>&gt;</m:t>
                    </m:r>
                    <m:r>
                      <a:rPr lang="en-US" altLang="zh-CN" i="1" spc="20">
                        <a:effectLst/>
                        <a:latin typeface="Cambria Math" panose="02040503050406030204" pitchFamily="18" charset="0"/>
                        <a:ea typeface="方正书宋简体"/>
                        <a:cs typeface="Times New Roman" panose="02020603050405020304" pitchFamily="18" charset="0"/>
                      </a:rPr>
                      <m:t>𝑡</m:t>
                    </m:r>
                  </m:oMath>
                </a14:m>
                <a:r>
                  <a:rPr lang="en-US" altLang="zh-CN" spc="20" dirty="0" smtClean="0">
                    <a:effectLst/>
                    <a:latin typeface="Times New Roman" panose="02020603050405020304" pitchFamily="18" charset="0"/>
                    <a:ea typeface="方正书宋简体"/>
                  </a:rPr>
                  <a:t>.</a:t>
                </a:r>
              </a:p>
              <a:p>
                <a:r>
                  <a:rPr lang="zh-CN" altLang="en-US" spc="20" dirty="0" smtClean="0">
                    <a:latin typeface="Times New Roman" panose="02020603050405020304" pitchFamily="18" charset="0"/>
                  </a:rPr>
                  <a:t>背景：</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cap="all">
                        <a:latin typeface="Cambria Math" panose="02040503050406030204" pitchFamily="18" charset="0"/>
                      </a:rPr>
                      <m:t>𝐴</m:t>
                    </m:r>
                    <m:r>
                      <a:rPr lang="en-US" altLang="zh-CN" i="1" cap="all">
                        <a:latin typeface="Cambria Math" panose="02040503050406030204" pitchFamily="18" charset="0"/>
                      </a:rPr>
                      <m:t>′</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zh-CN" altLang="en-US" i="1">
                            <a:latin typeface="Cambria Math" panose="02040503050406030204" pitchFamily="18" charset="0"/>
                          </a:rPr>
                          <m:t>−</m:t>
                        </m:r>
                        <m:r>
                          <a:rPr lang="zh-CN"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r>
                              <a:rPr lang="en-US" altLang="zh-CN" i="1">
                                <a:latin typeface="Cambria Math" panose="02040503050406030204" pitchFamily="18" charset="0"/>
                              </a:rPr>
                              <m:t>′</m:t>
                            </m:r>
                          </m:e>
                        </m:acc>
                      </m:e>
                    </m:d>
                    <m:r>
                      <a:rPr lang="en-US" altLang="zh-CN" i="1">
                        <a:latin typeface="Cambria Math" panose="02040503050406030204" pitchFamily="18" charset="0"/>
                      </a:rPr>
                      <m:t>&lt;</m:t>
                    </m:r>
                    <m:r>
                      <a:rPr lang="en-US" altLang="zh-CN" i="1">
                        <a:latin typeface="Cambria Math" panose="02040503050406030204" pitchFamily="18" charset="0"/>
                      </a:rPr>
                      <m:t>𝑡</m:t>
                    </m:r>
                  </m:oMath>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857192" y="5429959"/>
                <a:ext cx="6553968" cy="917302"/>
              </a:xfrm>
              <a:prstGeom prst="rect">
                <a:avLst/>
              </a:prstGeom>
              <a:blipFill rotWithShape="0">
                <a:blip r:embed="rId11"/>
                <a:stretch>
                  <a:fillRect l="-837" b="-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54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graphicFrame>
        <p:nvGraphicFramePr>
          <p:cNvPr id="37" name="内容占位符 3"/>
          <p:cNvGraphicFramePr>
            <a:graphicFrameLocks/>
          </p:cNvGraphicFramePr>
          <p:nvPr>
            <p:extLst>
              <p:ext uri="{D42A27DB-BD31-4B8C-83A1-F6EECF244321}">
                <p14:modId xmlns:p14="http://schemas.microsoft.com/office/powerpoint/2010/main" val="3088746757"/>
              </p:ext>
            </p:extLst>
          </p:nvPr>
        </p:nvGraphicFramePr>
        <p:xfrm>
          <a:off x="1058472" y="2502865"/>
          <a:ext cx="6799767" cy="3662283"/>
        </p:xfrm>
        <a:graphic>
          <a:graphicData uri="http://schemas.openxmlformats.org/drawingml/2006/table">
            <a:tbl>
              <a:tblPr firstRow="1" firstCol="1" bandRow="1">
                <a:tableStyleId>{3C2FFA5D-87B4-456A-9821-1D502468CF0F}</a:tableStyleId>
              </a:tblPr>
              <a:tblGrid>
                <a:gridCol w="1176358"/>
                <a:gridCol w="802665"/>
                <a:gridCol w="927794"/>
                <a:gridCol w="785897"/>
                <a:gridCol w="1056735"/>
                <a:gridCol w="1074915"/>
                <a:gridCol w="975403"/>
              </a:tblGrid>
              <a:tr h="306324">
                <a:tc rowSpan="2">
                  <a:txBody>
                    <a:bodyPr/>
                    <a:lstStyle/>
                    <a:p>
                      <a:pPr indent="266700" algn="ctr">
                        <a:lnSpc>
                          <a:spcPct val="105000"/>
                        </a:lnSpc>
                        <a:spcAft>
                          <a:spcPts val="0"/>
                        </a:spcAft>
                      </a:pPr>
                      <a:r>
                        <a:rPr lang="en-US" sz="1100" kern="0" spc="20" dirty="0">
                          <a:effectLst/>
                        </a:rPr>
                        <a:t> </a:t>
                      </a:r>
                      <a:endParaRPr lang="zh-CN" sz="1100" kern="100" spc="20" dirty="0">
                        <a:effectLst/>
                        <a:latin typeface="Times New Roman" panose="02020603050405020304" pitchFamily="18" charset="0"/>
                        <a:ea typeface="方正书宋简体"/>
                      </a:endParaRPr>
                    </a:p>
                  </a:txBody>
                  <a:tcPr marL="68580" marR="68580" marT="0" marB="0"/>
                </a:tc>
                <a:tc gridSpan="3">
                  <a:txBody>
                    <a:bodyPr/>
                    <a:lstStyle/>
                    <a:p>
                      <a:pPr indent="266700" algn="ctr">
                        <a:lnSpc>
                          <a:spcPct val="105000"/>
                        </a:lnSpc>
                        <a:spcAft>
                          <a:spcPts val="0"/>
                        </a:spcAft>
                      </a:pPr>
                      <a:r>
                        <a:rPr lang="zh-CN" sz="1800" kern="0" spc="20" dirty="0" smtClean="0">
                          <a:effectLst/>
                        </a:rPr>
                        <a:t>本文算法</a:t>
                      </a:r>
                      <a:endParaRPr lang="en-US" altLang="zh-CN" sz="1800" kern="0" spc="20" dirty="0" smtClean="0">
                        <a:effectLst/>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indent="266700" algn="ctr" defTabSz="457200" rtl="0" eaLnBrk="1" latinLnBrk="0" hangingPunct="1">
                        <a:lnSpc>
                          <a:spcPct val="105000"/>
                        </a:lnSpc>
                        <a:spcAft>
                          <a:spcPts val="0"/>
                        </a:spcAft>
                      </a:pPr>
                      <a:r>
                        <a:rPr lang="en-US" altLang="zh-CN" sz="1800" kern="0" spc="20" dirty="0" smtClean="0">
                          <a:effectLst/>
                        </a:rPr>
                        <a:t>(Yi13)</a:t>
                      </a:r>
                      <a:endParaRPr lang="zh-CN" sz="1800" b="1" kern="0" spc="20" dirty="0">
                        <a:solidFill>
                          <a:schemeClr val="lt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348133">
                <a:tc v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28FPS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45FPS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158546">
                <a:tc>
                  <a:txBody>
                    <a:bodyPr/>
                    <a:lstStyle/>
                    <a:p>
                      <a:pPr indent="266700" algn="ctr">
                        <a:lnSpc>
                          <a:spcPct val="105000"/>
                        </a:lnSpc>
                        <a:spcAft>
                          <a:spcPts val="0"/>
                        </a:spcAft>
                      </a:pPr>
                      <a:r>
                        <a:rPr lang="en-US" sz="1200" kern="0" spc="20" dirty="0">
                          <a:effectLst/>
                        </a:rPr>
                        <a:t> </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P</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R</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F</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P</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R</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F</a:t>
                      </a:r>
                      <a:endParaRPr lang="zh-CN" sz="1200" kern="100" spc="20">
                        <a:effectLst/>
                        <a:latin typeface="Times New Roman" panose="02020603050405020304" pitchFamily="18" charset="0"/>
                        <a:ea typeface="方正书宋简体"/>
                      </a:endParaRPr>
                    </a:p>
                  </a:txBody>
                  <a:tcPr marL="68580" marR="68580" marT="0" marB="0"/>
                </a:tc>
              </a:tr>
              <a:tr h="255982">
                <a:tc>
                  <a:txBody>
                    <a:bodyPr/>
                    <a:lstStyle/>
                    <a:p>
                      <a:pPr indent="266700" algn="ctr">
                        <a:lnSpc>
                          <a:spcPct val="105000"/>
                        </a:lnSpc>
                        <a:spcAft>
                          <a:spcPts val="0"/>
                        </a:spcAft>
                      </a:pPr>
                      <a:r>
                        <a:rPr lang="en-US" sz="1200" kern="0" spc="20" dirty="0">
                          <a:effectLst/>
                        </a:rPr>
                        <a:t>Cars1</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0.648</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0.980</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0.780</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0.640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0.336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0.441</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dirty="0">
                          <a:effectLst/>
                        </a:rPr>
                        <a:t>Cars2</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0.718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Cars3</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0.860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0.640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0.316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Cars4</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0.271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0.387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Cars5</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0.685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0.733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0.152</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0.251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Cars6</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0.709</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0.302</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Cars7</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0.618</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0.956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0.750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0.287</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Cars8</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0.684</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0.531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People1</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0.486</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0.861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0.621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0.887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People2</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0.883</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0.602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0.699</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zh-CN" sz="1200" kern="0" spc="20">
                          <a:effectLst/>
                        </a:rPr>
                        <a:t>平均值</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0.673</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0.834</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0.745</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0.414</a:t>
                      </a:r>
                      <a:endParaRPr lang="zh-CN" sz="1200" kern="0" spc="2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300162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总结与展望</a:t>
            </a:r>
            <a:endParaRPr lang="zh-CN" altLang="en-US" dirty="0">
              <a:solidFill>
                <a:schemeClr val="bg1"/>
              </a:solidFill>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3670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smtClean="0">
                <a:solidFill>
                  <a:srgbClr val="000000"/>
                </a:solidFill>
                <a:latin typeface="SimSun" panose="02010600030101010101" pitchFamily="2" charset="-122"/>
                <a:ea typeface="SimSun" panose="02010600030101010101" pitchFamily="2" charset="-122"/>
              </a:rPr>
              <a:t>本文的主要创新</a:t>
            </a:r>
            <a:r>
              <a:rPr lang="zh-CN" altLang="en-US" dirty="0">
                <a:solidFill>
                  <a:srgbClr val="000000"/>
                </a:solidFill>
                <a:latin typeface="SimSun" panose="02010600030101010101" pitchFamily="2" charset="-122"/>
                <a:ea typeface="SimSun" panose="02010600030101010101" pitchFamily="2" charset="-122"/>
              </a:rPr>
              <a:t>点</a:t>
            </a:r>
            <a:r>
              <a:rPr lang="zh-CN" altLang="en-US" dirty="0" smtClean="0">
                <a:solidFill>
                  <a:srgbClr val="000000"/>
                </a:solidFill>
                <a:latin typeface="SimSun" panose="02010600030101010101" pitchFamily="2" charset="-122"/>
                <a:ea typeface="SimSun" panose="02010600030101010101" pitchFamily="2" charset="-122"/>
              </a:rPr>
              <a:t>总结如下：</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基于区域合并的图像显著性区域检测</a:t>
            </a:r>
            <a:r>
              <a:rPr lang="zh-CN" altLang="en-US" dirty="0">
                <a:solidFill>
                  <a:srgbClr val="000000"/>
                </a:solidFill>
                <a:latin typeface="SimSun" panose="02010600030101010101" pitchFamily="2" charset="-122"/>
                <a:ea typeface="SimSun" panose="02010600030101010101" pitchFamily="2" charset="-122"/>
              </a:rPr>
              <a:t>算法。该算法以区域合并</a:t>
            </a:r>
            <a:r>
              <a:rPr lang="zh-CN" altLang="en-US" dirty="0" smtClean="0">
                <a:solidFill>
                  <a:srgbClr val="000000"/>
                </a:solidFill>
                <a:latin typeface="SimSun" panose="02010600030101010101" pitchFamily="2" charset="-122"/>
                <a:ea typeface="SimSun" panose="02010600030101010101" pitchFamily="2" charset="-122"/>
              </a:rPr>
              <a:t>的方式</a:t>
            </a:r>
            <a:r>
              <a:rPr lang="zh-CN" altLang="en-US" dirty="0">
                <a:solidFill>
                  <a:srgbClr val="000000"/>
                </a:solidFill>
                <a:latin typeface="SimSun" panose="02010600030101010101" pitchFamily="2" charset="-122"/>
                <a:ea typeface="SimSun" panose="02010600030101010101" pitchFamily="2" charset="-122"/>
              </a:rPr>
              <a:t>逐渐将图像由初始状态下的多个区域合并为包含显著性对象和背景</a:t>
            </a:r>
            <a:r>
              <a:rPr lang="zh-CN" altLang="en-US" dirty="0" smtClean="0">
                <a:solidFill>
                  <a:srgbClr val="000000"/>
                </a:solidFill>
                <a:latin typeface="SimSun" panose="02010600030101010101" pitchFamily="2" charset="-122"/>
                <a:ea typeface="SimSun" panose="02010600030101010101" pitchFamily="2" charset="-122"/>
              </a:rPr>
              <a:t>的两</a:t>
            </a:r>
            <a:r>
              <a:rPr lang="zh-CN" altLang="en-US" dirty="0">
                <a:solidFill>
                  <a:srgbClr val="000000"/>
                </a:solidFill>
                <a:latin typeface="SimSun" panose="02010600030101010101" pitchFamily="2" charset="-122"/>
                <a:ea typeface="SimSun" panose="02010600030101010101" pitchFamily="2" charset="-122"/>
              </a:rPr>
              <a:t>个区域</a:t>
            </a:r>
            <a:r>
              <a:rPr lang="zh-CN" altLang="en-US" dirty="0" smtClean="0">
                <a:solidFill>
                  <a:srgbClr val="000000"/>
                </a:solidFill>
                <a:latin typeface="SimSun" panose="02010600030101010101" pitchFamily="2" charset="-122"/>
                <a:ea typeface="SimSun" panose="02010600030101010101" pitchFamily="2" charset="-122"/>
              </a:rPr>
              <a:t>。实验</a:t>
            </a:r>
            <a:r>
              <a:rPr lang="zh-CN" altLang="en-US" dirty="0">
                <a:solidFill>
                  <a:srgbClr val="000000"/>
                </a:solidFill>
                <a:latin typeface="SimSun" panose="02010600030101010101" pitchFamily="2" charset="-122"/>
                <a:ea typeface="SimSun" panose="02010600030101010101" pitchFamily="2" charset="-122"/>
              </a:rPr>
              <a:t>证明该算法的效率及前景检测准确度均较高</a:t>
            </a:r>
            <a:r>
              <a:rPr lang="zh-CN" altLang="en-US" dirty="0" smtClean="0">
                <a:solidFill>
                  <a:srgbClr val="000000"/>
                </a:solidFill>
                <a:latin typeface="SimSun" panose="02010600030101010101" pitchFamily="2" charset="-122"/>
                <a:ea typeface="SimSun" panose="02010600030101010101" pitchFamily="2" charset="-122"/>
              </a:rPr>
              <a:t>，在 </a:t>
            </a:r>
            <a:r>
              <a:rPr lang="en-US" altLang="zh-CN" dirty="0">
                <a:solidFill>
                  <a:srgbClr val="000000"/>
                </a:solidFill>
                <a:latin typeface="TeXGyreTermes-Regular"/>
                <a:ea typeface="SimSun" panose="02010600030101010101" pitchFamily="2" charset="-122"/>
              </a:rPr>
              <a:t>ECSSD </a:t>
            </a:r>
            <a:r>
              <a:rPr lang="zh-CN" altLang="en-US" dirty="0">
                <a:solidFill>
                  <a:srgbClr val="000000"/>
                </a:solidFill>
                <a:latin typeface="SimSun" panose="02010600030101010101" pitchFamily="2" charset="-122"/>
                <a:ea typeface="SimSun" panose="02010600030101010101" pitchFamily="2" charset="-122"/>
              </a:rPr>
              <a:t>数据</a:t>
            </a:r>
            <a:r>
              <a:rPr lang="zh-CN" altLang="en-US" dirty="0" smtClean="0">
                <a:solidFill>
                  <a:srgbClr val="000000"/>
                </a:solidFill>
                <a:latin typeface="SimSun" panose="02010600030101010101" pitchFamily="2" charset="-122"/>
                <a:ea typeface="SimSun" panose="02010600030101010101" pitchFamily="2" charset="-122"/>
              </a:rPr>
              <a:t>集中的结果优于其他</a:t>
            </a:r>
            <a:r>
              <a:rPr lang="zh-CN" altLang="en-US" dirty="0">
                <a:solidFill>
                  <a:srgbClr val="000000"/>
                </a:solidFill>
                <a:latin typeface="SimSun" panose="02010600030101010101" pitchFamily="2" charset="-122"/>
                <a:ea typeface="SimSun" panose="02010600030101010101" pitchFamily="2" charset="-122"/>
              </a:rPr>
              <a:t>同类算法</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基于样本的两阶段快速图像填充</a:t>
            </a:r>
            <a:r>
              <a:rPr lang="zh-CN" altLang="en-US" dirty="0">
                <a:solidFill>
                  <a:srgbClr val="000000"/>
                </a:solidFill>
                <a:latin typeface="SimSun" panose="02010600030101010101" pitchFamily="2" charset="-122"/>
                <a:ea typeface="SimSun" panose="02010600030101010101" pitchFamily="2" charset="-122"/>
              </a:rPr>
              <a:t>算法</a:t>
            </a:r>
            <a:r>
              <a:rPr lang="zh-CN" altLang="en-US" dirty="0" smtClean="0">
                <a:solidFill>
                  <a:srgbClr val="000000"/>
                </a:solidFill>
                <a:latin typeface="SimSun" panose="02010600030101010101" pitchFamily="2" charset="-122"/>
                <a:ea typeface="SimSun" panose="02010600030101010101" pitchFamily="2" charset="-122"/>
              </a:rPr>
              <a:t>。基于分块</a:t>
            </a:r>
            <a:r>
              <a:rPr lang="en-US" altLang="zh-CN" dirty="0" smtClean="0">
                <a:solidFill>
                  <a:srgbClr val="000000"/>
                </a:solidFill>
                <a:latin typeface="SimSun" panose="02010600030101010101" pitchFamily="2" charset="-122"/>
                <a:ea typeface="SimSun" panose="02010600030101010101" pitchFamily="2" charset="-122"/>
              </a:rPr>
              <a:t>GST</a:t>
            </a:r>
            <a:r>
              <a:rPr lang="zh-CN" altLang="en-US" dirty="0" smtClean="0">
                <a:solidFill>
                  <a:srgbClr val="000000"/>
                </a:solidFill>
                <a:latin typeface="SimSun" panose="02010600030101010101" pitchFamily="2" charset="-122"/>
                <a:ea typeface="SimSun" panose="02010600030101010101" pitchFamily="2" charset="-122"/>
              </a:rPr>
              <a:t>确定填充优先级，通过分块结构测试和动态搜索窗口加快算法速度。实验</a:t>
            </a:r>
            <a:r>
              <a:rPr lang="zh-CN" altLang="en-US" dirty="0">
                <a:solidFill>
                  <a:srgbClr val="000000"/>
                </a:solidFill>
                <a:latin typeface="SimSun" panose="02010600030101010101" pitchFamily="2" charset="-122"/>
                <a:ea typeface="SimSun" panose="02010600030101010101" pitchFamily="2" charset="-122"/>
              </a:rPr>
              <a:t>结果证明该算法</a:t>
            </a:r>
            <a:r>
              <a:rPr lang="zh-CN" altLang="en-US" dirty="0" smtClean="0">
                <a:solidFill>
                  <a:srgbClr val="000000"/>
                </a:solidFill>
                <a:latin typeface="SimSun" panose="02010600030101010101" pitchFamily="2" charset="-122"/>
                <a:ea typeface="SimSun" panose="02010600030101010101" pitchFamily="2" charset="-122"/>
              </a:rPr>
              <a:t>填充</a:t>
            </a:r>
            <a:r>
              <a:rPr lang="zh-CN" altLang="en-US" dirty="0">
                <a:solidFill>
                  <a:srgbClr val="000000"/>
                </a:solidFill>
                <a:latin typeface="SimSun" panose="02010600030101010101" pitchFamily="2" charset="-122"/>
                <a:ea typeface="SimSun" panose="02010600030101010101" pitchFamily="2" charset="-122"/>
              </a:rPr>
              <a:t>结果结构连续性较好，且在速度上相比同类算法</a:t>
            </a:r>
            <a:r>
              <a:rPr lang="zh-CN" altLang="en-US" dirty="0" smtClean="0">
                <a:solidFill>
                  <a:srgbClr val="000000"/>
                </a:solidFill>
                <a:latin typeface="SimSun" panose="02010600030101010101" pitchFamily="2" charset="-122"/>
                <a:ea typeface="SimSun" panose="02010600030101010101" pitchFamily="2" charset="-122"/>
              </a:rPr>
              <a:t>有较大</a:t>
            </a:r>
            <a:r>
              <a:rPr lang="zh-CN" altLang="en-US" dirty="0">
                <a:solidFill>
                  <a:srgbClr val="000000"/>
                </a:solidFill>
                <a:latin typeface="SimSun" panose="02010600030101010101" pitchFamily="2" charset="-122"/>
                <a:ea typeface="SimSun" panose="02010600030101010101" pitchFamily="2" charset="-122"/>
              </a:rPr>
              <a:t>提高</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了一种针对移动相机的快速背景减除算法</a:t>
            </a:r>
            <a:r>
              <a:rPr lang="zh-CN" altLang="en-US" dirty="0" smtClean="0">
                <a:solidFill>
                  <a:srgbClr val="000000"/>
                </a:solidFill>
                <a:latin typeface="SimSun" panose="02010600030101010101" pitchFamily="2" charset="-122"/>
                <a:ea typeface="SimSun" panose="02010600030101010101" pitchFamily="2" charset="-122"/>
              </a:rPr>
              <a:t>。基于</a:t>
            </a:r>
            <a:r>
              <a:rPr lang="zh-CN" altLang="en-US" b="1" dirty="0" smtClean="0">
                <a:solidFill>
                  <a:srgbClr val="000000"/>
                </a:solidFill>
                <a:latin typeface="SimSun" panose="02010600030101010101" pitchFamily="2" charset="-122"/>
                <a:ea typeface="SimSun" panose="02010600030101010101" pitchFamily="2" charset="-122"/>
              </a:rPr>
              <a:t>稀疏光流</a:t>
            </a:r>
            <a:r>
              <a:rPr lang="en-US" altLang="zh-CN" b="1" dirty="0" smtClean="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以及</a:t>
            </a:r>
            <a:r>
              <a:rPr lang="en-US" altLang="zh-CN" b="1" dirty="0" smtClean="0">
                <a:solidFill>
                  <a:srgbClr val="000000"/>
                </a:solidFill>
                <a:latin typeface="SimSun" panose="02010600030101010101" pitchFamily="2" charset="-122"/>
                <a:ea typeface="SimSun" panose="02010600030101010101" pitchFamily="2" charset="-122"/>
              </a:rPr>
              <a:t>ASAPW</a:t>
            </a:r>
            <a:r>
              <a:rPr lang="en-US" altLang="zh-CN" b="1" dirty="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背景模型</a:t>
            </a:r>
            <a:r>
              <a:rPr lang="zh-CN" altLang="en-US" dirty="0" smtClean="0">
                <a:solidFill>
                  <a:srgbClr val="000000"/>
                </a:solidFill>
                <a:latin typeface="SimSun" panose="02010600030101010101" pitchFamily="2" charset="-122"/>
                <a:ea typeface="SimSun" panose="02010600030101010101" pitchFamily="2" charset="-122"/>
              </a:rPr>
              <a:t>分别得到基于运动和外观线索的粗略前景结果，随后通过 </a:t>
            </a:r>
            <a:r>
              <a:rPr lang="en-US" altLang="zh-CN" dirty="0">
                <a:solidFill>
                  <a:srgbClr val="000000"/>
                </a:solidFill>
                <a:latin typeface="TeXGyreTermes-Regular"/>
                <a:ea typeface="SimSun" panose="02010600030101010101" pitchFamily="2" charset="-122"/>
              </a:rPr>
              <a:t>MRF </a:t>
            </a:r>
            <a:r>
              <a:rPr lang="zh-CN" altLang="en-US" dirty="0">
                <a:solidFill>
                  <a:srgbClr val="000000"/>
                </a:solidFill>
                <a:latin typeface="SimSun" panose="02010600030101010101" pitchFamily="2" charset="-122"/>
                <a:ea typeface="SimSun" panose="02010600030101010101" pitchFamily="2" charset="-122"/>
              </a:rPr>
              <a:t>优化获得最终结果。实验结果表明，该算法的前景提取准确度</a:t>
            </a:r>
            <a:r>
              <a:rPr lang="zh-CN" altLang="en-US" dirty="0" smtClean="0">
                <a:solidFill>
                  <a:srgbClr val="000000"/>
                </a:solidFill>
                <a:latin typeface="SimSun" panose="02010600030101010101" pitchFamily="2" charset="-122"/>
                <a:ea typeface="SimSun" panose="02010600030101010101" pitchFamily="2" charset="-122"/>
              </a:rPr>
              <a:t>达到</a:t>
            </a:r>
            <a:r>
              <a:rPr lang="zh-CN" altLang="en-US" dirty="0">
                <a:solidFill>
                  <a:srgbClr val="000000"/>
                </a:solidFill>
                <a:latin typeface="SimSun" panose="02010600030101010101" pitchFamily="2" charset="-122"/>
                <a:ea typeface="SimSun" panose="02010600030101010101" pitchFamily="2" charset="-122"/>
              </a:rPr>
              <a:t>了当前先进算法的水平，且在计算速度方面优于同类</a:t>
            </a:r>
            <a:r>
              <a:rPr lang="zh-CN" altLang="en-US" dirty="0" smtClean="0">
                <a:solidFill>
                  <a:srgbClr val="000000"/>
                </a:solidFill>
                <a:latin typeface="SimSun" panose="02010600030101010101" pitchFamily="2" charset="-122"/>
                <a:ea typeface="SimSun" panose="02010600030101010101" pitchFamily="2" charset="-122"/>
              </a:rPr>
              <a:t>算法；</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a:t>
            </a:r>
            <a:r>
              <a:rPr lang="zh-CN" altLang="en-US" b="1" dirty="0">
                <a:solidFill>
                  <a:srgbClr val="000000"/>
                </a:solidFill>
                <a:latin typeface="SimSun" panose="02010600030101010101" pitchFamily="2" charset="-122"/>
                <a:ea typeface="SimSun" panose="02010600030101010101" pitchFamily="2" charset="-122"/>
              </a:rPr>
              <a:t>实时背景减除算法</a:t>
            </a:r>
            <a:r>
              <a:rPr lang="zh-CN" altLang="en-US" dirty="0">
                <a:solidFill>
                  <a:srgbClr val="000000"/>
                </a:solidFill>
                <a:latin typeface="SimSun" panose="02010600030101010101" pitchFamily="2" charset="-122"/>
                <a:ea typeface="SimSun" panose="02010600030101010101" pitchFamily="2" charset="-122"/>
              </a:rPr>
              <a:t>。该</a:t>
            </a:r>
            <a:r>
              <a:rPr lang="zh-CN" altLang="en-US" dirty="0" smtClean="0">
                <a:solidFill>
                  <a:srgbClr val="000000"/>
                </a:solidFill>
                <a:latin typeface="SimSun" panose="02010600030101010101" pitchFamily="2" charset="-122"/>
                <a:ea typeface="SimSun" panose="02010600030101010101" pitchFamily="2" charset="-122"/>
              </a:rPr>
              <a:t>算法利用</a:t>
            </a:r>
            <a:r>
              <a:rPr lang="zh-CN" altLang="en-US" dirty="0">
                <a:solidFill>
                  <a:srgbClr val="000000"/>
                </a:solidFill>
                <a:latin typeface="SimSun" panose="02010600030101010101" pitchFamily="2" charset="-122"/>
                <a:ea typeface="SimSun" panose="02010600030101010101" pitchFamily="2" charset="-122"/>
              </a:rPr>
              <a:t>基于超</a:t>
            </a:r>
            <a:r>
              <a:rPr lang="zh-CN" altLang="en-US" dirty="0" smtClean="0">
                <a:solidFill>
                  <a:srgbClr val="000000"/>
                </a:solidFill>
                <a:latin typeface="SimSun" panose="02010600030101010101" pitchFamily="2" charset="-122"/>
                <a:ea typeface="SimSun" panose="02010600030101010101" pitchFamily="2" charset="-122"/>
              </a:rPr>
              <a:t>像素的</a:t>
            </a:r>
            <a:r>
              <a:rPr lang="zh-CN" altLang="en-US" dirty="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预处理得到</a:t>
            </a:r>
            <a:r>
              <a:rPr lang="zh-CN" altLang="en-US" dirty="0">
                <a:solidFill>
                  <a:srgbClr val="000000"/>
                </a:solidFill>
                <a:latin typeface="SimSun" panose="02010600030101010101" pitchFamily="2" charset="-122"/>
                <a:ea typeface="SimSun" panose="02010600030101010101" pitchFamily="2" charset="-122"/>
              </a:rPr>
              <a:t>疑似前景区域；然后通过基于相</a:t>
            </a:r>
            <a:r>
              <a:rPr lang="zh-CN" altLang="en-US" dirty="0" smtClean="0">
                <a:solidFill>
                  <a:srgbClr val="000000"/>
                </a:solidFill>
                <a:latin typeface="SimSun" panose="02010600030101010101" pitchFamily="2" charset="-122"/>
                <a:ea typeface="SimSun" panose="02010600030101010101" pitchFamily="2" charset="-122"/>
              </a:rPr>
              <a:t>对光流和分块</a:t>
            </a:r>
            <a:r>
              <a:rPr lang="zh-CN" altLang="en-US" dirty="0">
                <a:solidFill>
                  <a:srgbClr val="000000"/>
                </a:solidFill>
                <a:latin typeface="SimSun" panose="02010600030101010101" pitchFamily="2" charset="-122"/>
                <a:ea typeface="SimSun" panose="02010600030101010101" pitchFamily="2" charset="-122"/>
              </a:rPr>
              <a:t>的方式</a:t>
            </a:r>
            <a:r>
              <a:rPr lang="zh-CN" altLang="en-US" dirty="0" smtClean="0">
                <a:solidFill>
                  <a:srgbClr val="000000"/>
                </a:solidFill>
                <a:latin typeface="SimSun" panose="02010600030101010101" pitchFamily="2" charset="-122"/>
                <a:ea typeface="SimSun" panose="02010600030101010101" pitchFamily="2" charset="-122"/>
              </a:rPr>
              <a:t>估算相机运动；最后验证疑似前景的稀疏光流和相机运动的一致性得到最终结果。实验证明该算法可以实时处理</a:t>
            </a:r>
            <a:r>
              <a:rPr lang="en-US" altLang="zh-CN" dirty="0" smtClean="0">
                <a:solidFill>
                  <a:srgbClr val="000000"/>
                </a:solidFill>
                <a:latin typeface="SimSun" panose="02010600030101010101" pitchFamily="2" charset="-122"/>
                <a:ea typeface="SimSun" panose="02010600030101010101" pitchFamily="2" charset="-122"/>
              </a:rPr>
              <a:t>640×480</a:t>
            </a:r>
            <a:r>
              <a:rPr lang="zh-CN" altLang="en-US" dirty="0" smtClean="0">
                <a:solidFill>
                  <a:srgbClr val="000000"/>
                </a:solidFill>
                <a:latin typeface="SimSun" panose="02010600030101010101" pitchFamily="2" charset="-122"/>
                <a:ea typeface="SimSun" panose="02010600030101010101" pitchFamily="2" charset="-122"/>
              </a:rPr>
              <a:t>的视频，且准确度高于同类实时算法。</a:t>
            </a:r>
            <a:r>
              <a:rPr lang="zh-CN" altLang="en-US" dirty="0">
                <a:solidFill>
                  <a:srgbClr val="000000"/>
                </a:solidFill>
                <a:latin typeface="SimSun" panose="02010600030101010101" pitchFamily="2" charset="-122"/>
                <a:ea typeface="SimSun" panose="02010600030101010101" pitchFamily="2" charset="-122"/>
              </a:rPr>
              <a:t/>
            </a:r>
            <a:br>
              <a:rPr lang="zh-CN" altLang="en-US" dirty="0">
                <a:solidFill>
                  <a:srgbClr val="000000"/>
                </a:solidFill>
                <a:latin typeface="SimSun" panose="02010600030101010101" pitchFamily="2" charset="-122"/>
                <a:ea typeface="SimSun" panose="02010600030101010101" pitchFamily="2" charset="-122"/>
              </a:rPr>
            </a:br>
            <a:endParaRPr lang="zh-CN" altLang="en-US" dirty="0"/>
          </a:p>
        </p:txBody>
      </p:sp>
    </p:spTree>
    <p:extLst>
      <p:ext uri="{BB962C8B-B14F-4D97-AF65-F5344CB8AC3E}">
        <p14:creationId xmlns:p14="http://schemas.microsoft.com/office/powerpoint/2010/main" val="331184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SimSun" panose="02010600030101010101" pitchFamily="2" charset="-122"/>
                <a:ea typeface="SimSun" panose="02010600030101010101" pitchFamily="2" charset="-122"/>
              </a:rPr>
              <a:t>未</a:t>
            </a:r>
            <a:r>
              <a:rPr lang="zh-CN" altLang="en-US" dirty="0" smtClean="0">
                <a:solidFill>
                  <a:srgbClr val="000000"/>
                </a:solidFill>
                <a:latin typeface="SimSun" panose="02010600030101010101" pitchFamily="2" charset="-122"/>
                <a:ea typeface="SimSun" panose="02010600030101010101" pitchFamily="2" charset="-122"/>
              </a:rPr>
              <a:t>来研究工作的设想和展望：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u"/>
            </a:pP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r>
              <a:rPr lang="zh-CN" altLang="en-US" dirty="0" smtClean="0"/>
              <a:t>在视频</a:t>
            </a:r>
            <a:r>
              <a:rPr lang="zh-CN" altLang="en-US" dirty="0"/>
              <a:t>背景减除技术研究中，可以考虑利用视频图像帧之间的连续性减少冗余计算。</a:t>
            </a:r>
            <a:r>
              <a:rPr lang="zh-CN" altLang="en-US" dirty="0" smtClean="0"/>
              <a:t>例如引入</a:t>
            </a:r>
            <a:r>
              <a:rPr lang="zh-CN" altLang="en-US" dirty="0"/>
              <a:t>时域连续的超像素分割</a:t>
            </a:r>
            <a:r>
              <a:rPr lang="zh-CN" altLang="en-US" dirty="0" smtClean="0"/>
              <a:t>算法</a:t>
            </a:r>
            <a:r>
              <a:rPr lang="en-US" altLang="zh-CN" dirty="0" smtClean="0"/>
              <a:t>(TSP)</a:t>
            </a:r>
            <a:r>
              <a:rPr lang="zh-CN" altLang="en-US" dirty="0" smtClean="0"/>
              <a:t>，</a:t>
            </a:r>
            <a:r>
              <a:rPr lang="zh-CN" altLang="en-US" dirty="0"/>
              <a:t>使得连续两帧图像的超像素分割结果在公共区域保持连续；</a:t>
            </a:r>
          </a:p>
          <a:p>
            <a:pPr marL="285750" indent="-285750">
              <a:lnSpc>
                <a:spcPct val="150000"/>
              </a:lnSpc>
              <a:buFont typeface="Wingdings" panose="05000000000000000000" pitchFamily="2" charset="2"/>
              <a:buChar char="l"/>
            </a:pPr>
            <a:r>
              <a:rPr lang="zh-CN" altLang="en-US" dirty="0" smtClean="0"/>
              <a:t>在</a:t>
            </a:r>
            <a:r>
              <a:rPr lang="zh-CN" altLang="en-US" dirty="0"/>
              <a:t>视频背景减除算法中，考虑引入图像显著性检测算法对可能的前景进行预先判断，以提高前景检测精度并提高效率；</a:t>
            </a:r>
          </a:p>
          <a:p>
            <a:pPr marL="285750" indent="-285750">
              <a:lnSpc>
                <a:spcPct val="150000"/>
              </a:lnSpc>
              <a:buFont typeface="Wingdings" panose="05000000000000000000" pitchFamily="2" charset="2"/>
              <a:buChar char="l"/>
            </a:pPr>
            <a:r>
              <a:rPr lang="zh-CN" altLang="en-US" dirty="0" smtClean="0"/>
              <a:t>随着</a:t>
            </a:r>
            <a:r>
              <a:rPr lang="zh-CN" altLang="en-US" dirty="0"/>
              <a:t>深度</a:t>
            </a:r>
            <a:r>
              <a:rPr lang="zh-CN" altLang="en-US" dirty="0" smtClean="0"/>
              <a:t>学习、神经网络等</a:t>
            </a:r>
            <a:r>
              <a:rPr lang="zh-CN" altLang="en-US" dirty="0"/>
              <a:t>人工智能方法的发展，基于这些方法的一些图像显著性检测，图像识别算法已经达到了业界领先的</a:t>
            </a:r>
            <a:r>
              <a:rPr lang="zh-CN" altLang="en-US" dirty="0" smtClean="0"/>
              <a:t>水平</a:t>
            </a:r>
            <a:r>
              <a:rPr lang="zh-CN" altLang="en-US" dirty="0"/>
              <a:t>。</a:t>
            </a:r>
            <a:r>
              <a:rPr lang="zh-CN" altLang="en-US" dirty="0" smtClean="0"/>
              <a:t>可以</a:t>
            </a:r>
            <a:r>
              <a:rPr lang="zh-CN" altLang="en-US" dirty="0"/>
              <a:t>预见</a:t>
            </a:r>
            <a:r>
              <a:rPr lang="zh-CN" altLang="en-US" dirty="0" smtClean="0"/>
              <a:t>，未来装备</a:t>
            </a:r>
            <a:r>
              <a:rPr lang="zh-CN" altLang="en-US" dirty="0"/>
              <a:t>更强大的</a:t>
            </a:r>
            <a:r>
              <a:rPr lang="zh-CN" altLang="en-US" dirty="0" smtClean="0"/>
              <a:t>计算硬件和更加</a:t>
            </a:r>
            <a:r>
              <a:rPr lang="zh-CN" altLang="en-US" dirty="0"/>
              <a:t>智能的人工智能</a:t>
            </a:r>
            <a:r>
              <a:rPr lang="zh-CN" altLang="en-US" dirty="0" smtClean="0"/>
              <a:t>算法的计算机</a:t>
            </a:r>
            <a:r>
              <a:rPr lang="zh-CN" altLang="en-US" dirty="0"/>
              <a:t>将</a:t>
            </a:r>
            <a:r>
              <a:rPr lang="zh-CN" altLang="en-US" dirty="0" smtClean="0"/>
              <a:t>具备达到甚至超过人类水平的快速</a:t>
            </a:r>
            <a:r>
              <a:rPr lang="zh-CN" altLang="en-US" dirty="0"/>
              <a:t>识别视频图像中准确前景的</a:t>
            </a:r>
            <a:r>
              <a:rPr lang="zh-CN" altLang="en-US" dirty="0" smtClean="0"/>
              <a:t>能力。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56949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2" name="矩形 1"/>
          <p:cNvSpPr/>
          <p:nvPr/>
        </p:nvSpPr>
        <p:spPr>
          <a:xfrm>
            <a:off x="564734" y="1670943"/>
            <a:ext cx="7990719" cy="5078313"/>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论文发表和研究成果情况</a:t>
            </a:r>
            <a:endParaRPr lang="en-US" altLang="zh-CN" dirty="0" smtClean="0"/>
          </a:p>
          <a:p>
            <a:r>
              <a:rPr lang="en-US" altLang="zh-CN" dirty="0"/>
              <a:t>[1] </a:t>
            </a:r>
            <a:r>
              <a:rPr lang="en-US" altLang="zh-CN" b="1" dirty="0"/>
              <a:t>Feng Sun</a:t>
            </a:r>
            <a:r>
              <a:rPr lang="en-US" altLang="zh-CN" dirty="0"/>
              <a:t>, </a:t>
            </a:r>
            <a:r>
              <a:rPr lang="en-US" altLang="zh-CN" dirty="0" err="1"/>
              <a:t>Kaihuai</a:t>
            </a:r>
            <a:r>
              <a:rPr lang="en-US" altLang="zh-CN" dirty="0"/>
              <a:t> Qin, Wei Sun. Fast Two-Step Exemplar-Based Image </a:t>
            </a:r>
            <a:r>
              <a:rPr lang="en-US" altLang="zh-CN" dirty="0" err="1"/>
              <a:t>Inpainting</a:t>
            </a:r>
            <a:r>
              <a:rPr lang="en-US" altLang="zh-CN" dirty="0"/>
              <a:t>, The </a:t>
            </a:r>
            <a:r>
              <a:rPr lang="en-US" altLang="zh-CN" dirty="0" smtClean="0"/>
              <a:t>Seventh </a:t>
            </a:r>
            <a:r>
              <a:rPr lang="en-US" altLang="zh-CN" dirty="0"/>
              <a:t>International Conference on Image and Graphics (ICIG), 2013. (</a:t>
            </a:r>
            <a:r>
              <a:rPr lang="en-US" altLang="zh-CN" b="1" dirty="0"/>
              <a:t>EI</a:t>
            </a:r>
            <a:r>
              <a:rPr lang="en-US" altLang="zh-CN" dirty="0"/>
              <a:t> </a:t>
            </a:r>
            <a:r>
              <a:rPr lang="zh-CN" altLang="en-US" dirty="0" smtClean="0"/>
              <a:t>收录</a:t>
            </a:r>
            <a:r>
              <a:rPr lang="en-US" altLang="zh-CN" dirty="0"/>
              <a:t>, </a:t>
            </a:r>
            <a:r>
              <a:rPr lang="zh-CN" altLang="en-US" dirty="0"/>
              <a:t>检索号</a:t>
            </a:r>
            <a:r>
              <a:rPr lang="en-US" altLang="zh-CN" dirty="0"/>
              <a:t>: 20140117162015</a:t>
            </a:r>
            <a:r>
              <a:rPr lang="en-US" altLang="zh-CN" dirty="0" smtClean="0"/>
              <a:t>)</a:t>
            </a:r>
          </a:p>
          <a:p>
            <a:r>
              <a:rPr lang="en-US" altLang="zh-CN" dirty="0" smtClean="0"/>
              <a:t> </a:t>
            </a:r>
          </a:p>
          <a:p>
            <a:r>
              <a:rPr lang="en-US" altLang="zh-CN" dirty="0" smtClean="0"/>
              <a:t>[</a:t>
            </a:r>
            <a:r>
              <a:rPr lang="en-US" altLang="zh-CN" dirty="0"/>
              <a:t>2] </a:t>
            </a:r>
            <a:r>
              <a:rPr lang="en-US" altLang="zh-CN" b="1" dirty="0"/>
              <a:t>Feng 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based on non-parametric models for freely moving cameras, Computer Graphics International (CGI), 2015. </a:t>
            </a:r>
            <a:r>
              <a:rPr lang="en-US" altLang="zh-CN" dirty="0" smtClean="0"/>
              <a:t>(</a:t>
            </a:r>
            <a:r>
              <a:rPr lang="en-US" altLang="zh-CN" b="1" dirty="0" smtClean="0"/>
              <a:t>CCF C</a:t>
            </a:r>
            <a:r>
              <a:rPr lang="zh-CN" altLang="en-US" b="1" dirty="0" smtClean="0"/>
              <a:t>类会议</a:t>
            </a:r>
            <a:r>
              <a:rPr lang="en-US" altLang="zh-CN" dirty="0" smtClean="0"/>
              <a:t>)</a:t>
            </a:r>
          </a:p>
          <a:p>
            <a:endParaRPr lang="en-US" altLang="zh-CN" dirty="0" smtClean="0"/>
          </a:p>
          <a:p>
            <a:r>
              <a:rPr lang="en-US" altLang="zh-CN" dirty="0" smtClean="0"/>
              <a:t>[</a:t>
            </a:r>
            <a:r>
              <a:rPr lang="en-US" altLang="zh-CN" dirty="0"/>
              <a:t>3</a:t>
            </a:r>
            <a:r>
              <a:rPr lang="en-US" altLang="zh-CN" dirty="0" smtClean="0"/>
              <a:t>] </a:t>
            </a:r>
            <a:r>
              <a:rPr lang="zh-CN" altLang="en-US" dirty="0" smtClean="0"/>
              <a:t>孙</a:t>
            </a:r>
            <a:r>
              <a:rPr lang="zh-CN" altLang="en-US" dirty="0"/>
              <a:t>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一种针对移动相机的实时视频背景减除算法</a:t>
            </a:r>
            <a:r>
              <a:rPr lang="en-US" altLang="zh-CN" dirty="0"/>
              <a:t>, </a:t>
            </a:r>
            <a:r>
              <a:rPr lang="zh-CN" altLang="en-US" dirty="0" smtClean="0"/>
              <a:t>计算机辅助设计</a:t>
            </a:r>
            <a:r>
              <a:rPr lang="zh-CN" altLang="en-US" dirty="0"/>
              <a:t>与图形学学报</a:t>
            </a:r>
            <a:r>
              <a:rPr lang="en-US" altLang="zh-CN" dirty="0"/>
              <a:t>, 2016, 28(4): 572-578 (</a:t>
            </a:r>
            <a:r>
              <a:rPr lang="en-US" altLang="zh-CN" b="1" dirty="0"/>
              <a:t>EI</a:t>
            </a:r>
            <a:r>
              <a:rPr lang="en-US" altLang="zh-CN" dirty="0"/>
              <a:t> </a:t>
            </a:r>
            <a:r>
              <a:rPr lang="zh-CN" altLang="en-US" dirty="0"/>
              <a:t>源刊</a:t>
            </a:r>
            <a:r>
              <a:rPr lang="en-US" altLang="zh-CN" dirty="0" smtClean="0"/>
              <a:t>)</a:t>
            </a:r>
          </a:p>
          <a:p>
            <a:endParaRPr lang="en-US" altLang="zh-CN" dirty="0" smtClean="0"/>
          </a:p>
          <a:p>
            <a:r>
              <a:rPr lang="en-US" altLang="zh-CN" dirty="0" smtClean="0"/>
              <a:t>[</a:t>
            </a:r>
            <a:r>
              <a:rPr lang="en-US" altLang="zh-CN" dirty="0"/>
              <a:t>4]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基于区域合并的图像显著性检测</a:t>
            </a:r>
            <a:r>
              <a:rPr lang="en-US" altLang="zh-CN" dirty="0"/>
              <a:t>, </a:t>
            </a:r>
            <a:r>
              <a:rPr lang="zh-CN" altLang="en-US" dirty="0" smtClean="0"/>
              <a:t>计算机辅助设计</a:t>
            </a:r>
            <a:r>
              <a:rPr lang="zh-CN" altLang="en-US" dirty="0"/>
              <a:t>与图形学学报</a:t>
            </a:r>
            <a:r>
              <a:rPr lang="en-US" altLang="zh-CN" dirty="0"/>
              <a:t>, </a:t>
            </a:r>
            <a:r>
              <a:rPr lang="en-US" altLang="zh-CN" dirty="0" smtClean="0"/>
              <a:t>(</a:t>
            </a:r>
            <a:r>
              <a:rPr lang="zh-CN" altLang="en-US" dirty="0" smtClean="0"/>
              <a:t>已录用</a:t>
            </a:r>
            <a:r>
              <a:rPr lang="en-US" altLang="zh-CN" dirty="0" smtClean="0"/>
              <a:t>, </a:t>
            </a:r>
            <a:r>
              <a:rPr lang="en-US" altLang="zh-CN" b="1" dirty="0"/>
              <a:t>EI </a:t>
            </a:r>
            <a:r>
              <a:rPr lang="zh-CN" altLang="en-US" dirty="0"/>
              <a:t>源刊</a:t>
            </a:r>
            <a:r>
              <a:rPr lang="en-US" altLang="zh-CN" dirty="0"/>
              <a:t>) </a:t>
            </a:r>
            <a:endParaRPr lang="en-US" altLang="zh-CN" dirty="0" smtClean="0"/>
          </a:p>
          <a:p>
            <a:endParaRPr lang="en-US" altLang="zh-CN" dirty="0" smtClean="0"/>
          </a:p>
          <a:p>
            <a:r>
              <a:rPr lang="en-US" altLang="zh-CN" dirty="0" smtClean="0"/>
              <a:t>[5] </a:t>
            </a:r>
            <a:r>
              <a:rPr lang="en-US" altLang="zh-CN" b="1" dirty="0" smtClean="0"/>
              <a:t>Feng </a:t>
            </a:r>
            <a:r>
              <a:rPr lang="en-US" altLang="zh-CN" b="1" dirty="0"/>
              <a:t>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for moving cameras based on non-parametric models, Journal of Electronic Imaging, </a:t>
            </a:r>
            <a:r>
              <a:rPr lang="en-US" altLang="zh-CN" dirty="0" smtClean="0"/>
              <a:t>Accept with minor revision, </a:t>
            </a:r>
            <a:r>
              <a:rPr lang="en-US" altLang="zh-CN" dirty="0"/>
              <a:t>(</a:t>
            </a:r>
            <a:r>
              <a:rPr lang="en-US" altLang="zh-CN" b="1" dirty="0"/>
              <a:t>SCI</a:t>
            </a:r>
            <a:r>
              <a:rPr lang="zh-CN" altLang="en-US" dirty="0"/>
              <a:t>源</a:t>
            </a:r>
            <a:r>
              <a:rPr lang="zh-CN" altLang="en-US" dirty="0" smtClean="0"/>
              <a:t>刊</a:t>
            </a:r>
            <a:r>
              <a:rPr lang="en-US" altLang="zh-CN" dirty="0" smtClean="0"/>
              <a:t>, </a:t>
            </a:r>
            <a:r>
              <a:rPr lang="zh-CN" altLang="en-US" dirty="0" smtClean="0"/>
              <a:t>影响因子</a:t>
            </a:r>
            <a:r>
              <a:rPr lang="en-US" altLang="zh-CN" dirty="0" smtClean="0"/>
              <a:t>0.672)</a:t>
            </a:r>
          </a:p>
        </p:txBody>
      </p:sp>
    </p:spTree>
    <p:extLst>
      <p:ext uri="{BB962C8B-B14F-4D97-AF65-F5344CB8AC3E}">
        <p14:creationId xmlns:p14="http://schemas.microsoft.com/office/powerpoint/2010/main" val="15101551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3416320"/>
          </a:xfrm>
          <a:prstGeom prst="rect">
            <a:avLst/>
          </a:prstGeom>
        </p:spPr>
        <p:txBody>
          <a:bodyPr wrap="square">
            <a:spAutoFit/>
          </a:bodyPr>
          <a:lstStyle/>
          <a:p>
            <a:pPr marL="285750" indent="-285750">
              <a:buFont typeface="Wingdings" panose="05000000000000000000" pitchFamily="2" charset="2"/>
              <a:buChar char="u"/>
            </a:pPr>
            <a:r>
              <a:rPr lang="zh-CN" altLang="en-US" dirty="0"/>
              <a:t>论文发表和研究成果</a:t>
            </a:r>
            <a:r>
              <a:rPr lang="zh-CN" altLang="en-US" dirty="0" smtClean="0"/>
              <a:t>情况</a:t>
            </a:r>
            <a:r>
              <a:rPr lang="en-US" altLang="zh-CN" dirty="0" smtClean="0"/>
              <a:t>(</a:t>
            </a:r>
            <a:r>
              <a:rPr lang="zh-CN" altLang="en-US" dirty="0" smtClean="0"/>
              <a:t>续</a:t>
            </a:r>
            <a:r>
              <a:rPr lang="en-US" altLang="zh-CN" dirty="0" smtClean="0"/>
              <a:t>)</a:t>
            </a:r>
          </a:p>
          <a:p>
            <a:pPr marL="285750" indent="-285750">
              <a:buFont typeface="Wingdings" panose="05000000000000000000" pitchFamily="2" charset="2"/>
              <a:buChar char="u"/>
            </a:pPr>
            <a:endParaRPr lang="en-US" altLang="zh-CN" dirty="0" smtClean="0"/>
          </a:p>
          <a:p>
            <a:pPr marL="285750" indent="-285750">
              <a:buFont typeface="Wingdings" panose="05000000000000000000" pitchFamily="2" charset="2"/>
              <a:buChar char="l"/>
            </a:pPr>
            <a:endParaRPr lang="en-US" altLang="zh-CN" b="1" dirty="0" smtClean="0"/>
          </a:p>
          <a:p>
            <a:r>
              <a:rPr lang="en-US" altLang="zh-CN" dirty="0" smtClean="0"/>
              <a:t>[6] </a:t>
            </a:r>
            <a:r>
              <a:rPr lang="en-US" altLang="zh-CN" dirty="0" err="1" smtClean="0"/>
              <a:t>Kaihuai</a:t>
            </a:r>
            <a:r>
              <a:rPr lang="en-US" altLang="zh-CN" dirty="0" smtClean="0"/>
              <a:t> </a:t>
            </a:r>
            <a:r>
              <a:rPr lang="en-US" altLang="zh-CN" dirty="0"/>
              <a:t>Qin, Chun Yang, </a:t>
            </a:r>
            <a:r>
              <a:rPr lang="en-US" altLang="zh-CN" b="1" dirty="0"/>
              <a:t>Feng Sun</a:t>
            </a:r>
            <a:r>
              <a:rPr lang="en-US" altLang="zh-CN" dirty="0"/>
              <a:t>. Generalized Frequency-domain SAFT for Ultrasonic Imaging of Irregularly Layered Objects, IEEE Transactions on </a:t>
            </a:r>
            <a:r>
              <a:rPr lang="en-US" altLang="zh-CN" dirty="0" err="1"/>
              <a:t>Ultrasonics</a:t>
            </a:r>
            <a:r>
              <a:rPr lang="en-US" altLang="zh-CN" dirty="0"/>
              <a:t>, Ferroelectrics, and Frequency Control, 2014, 61(1): 166-179. (</a:t>
            </a:r>
            <a:r>
              <a:rPr lang="en-US" altLang="zh-CN" b="1" dirty="0"/>
              <a:t>SCI</a:t>
            </a:r>
            <a:r>
              <a:rPr lang="en-US" altLang="zh-CN" dirty="0"/>
              <a:t> </a:t>
            </a:r>
            <a:r>
              <a:rPr lang="zh-CN" altLang="en-US" dirty="0"/>
              <a:t>源刊</a:t>
            </a:r>
            <a:r>
              <a:rPr lang="en-US" altLang="zh-CN" dirty="0"/>
              <a:t>, </a:t>
            </a:r>
            <a:r>
              <a:rPr lang="zh-CN" altLang="en-US" dirty="0"/>
              <a:t>检索号</a:t>
            </a:r>
            <a:r>
              <a:rPr lang="en-US" altLang="zh-CN" dirty="0"/>
              <a:t>: 000329522400011, </a:t>
            </a:r>
            <a:r>
              <a:rPr lang="zh-CN" altLang="en-US" dirty="0"/>
              <a:t>影响因子</a:t>
            </a:r>
            <a:r>
              <a:rPr lang="en-US" altLang="zh-CN" dirty="0"/>
              <a:t>: 1.512</a:t>
            </a:r>
            <a:r>
              <a:rPr lang="en-US" altLang="zh-CN" dirty="0" smtClean="0"/>
              <a:t>)</a:t>
            </a:r>
          </a:p>
          <a:p>
            <a:pPr marL="285750" indent="-285750">
              <a:buFont typeface="Wingdings" panose="05000000000000000000" pitchFamily="2" charset="2"/>
              <a:buChar char="l"/>
            </a:pPr>
            <a:endParaRPr lang="en-US" altLang="zh-CN" dirty="0" smtClean="0"/>
          </a:p>
          <a:p>
            <a:endParaRPr lang="en-US" altLang="zh-CN" dirty="0"/>
          </a:p>
          <a:p>
            <a:r>
              <a:rPr lang="en-US" altLang="zh-CN" dirty="0" smtClean="0"/>
              <a:t>[7] </a:t>
            </a:r>
            <a:r>
              <a:rPr lang="zh-CN" altLang="en-US" dirty="0" smtClean="0"/>
              <a:t>秦开怀</a:t>
            </a:r>
            <a:r>
              <a:rPr lang="en-US" altLang="zh-CN" dirty="0"/>
              <a:t>, </a:t>
            </a:r>
            <a:r>
              <a:rPr lang="zh-CN" altLang="en-US" dirty="0"/>
              <a:t>杨春</a:t>
            </a:r>
            <a:r>
              <a:rPr lang="en-US" altLang="zh-CN" dirty="0"/>
              <a:t>, </a:t>
            </a:r>
            <a:r>
              <a:rPr lang="zh-CN" altLang="en-US" b="1" dirty="0"/>
              <a:t>孙丰</a:t>
            </a:r>
            <a:r>
              <a:rPr lang="en-US" altLang="zh-CN" dirty="0"/>
              <a:t>. </a:t>
            </a:r>
            <a:r>
              <a:rPr lang="zh-CN" altLang="en-US" dirty="0"/>
              <a:t>基于变波速相位迁移的多层物体无损检测超声成像方法</a:t>
            </a:r>
            <a:r>
              <a:rPr lang="en-US" altLang="zh-CN" dirty="0"/>
              <a:t>.</a:t>
            </a:r>
            <a:r>
              <a:rPr lang="zh-CN" altLang="en-US" dirty="0"/>
              <a:t>国家发明专利申请号</a:t>
            </a:r>
            <a:r>
              <a:rPr lang="en-US" altLang="zh-CN" dirty="0"/>
              <a:t>:201210046151.1, 2012.2.24. (</a:t>
            </a:r>
            <a:r>
              <a:rPr lang="zh-CN" altLang="en-US" dirty="0"/>
              <a:t>已授权</a:t>
            </a:r>
            <a:r>
              <a:rPr lang="en-US" altLang="zh-CN" dirty="0"/>
              <a:t>)</a:t>
            </a:r>
            <a:r>
              <a:rPr lang="en-US" altLang="zh-CN" b="1" dirty="0"/>
              <a:t> </a:t>
            </a:r>
          </a:p>
          <a:p>
            <a:pPr marL="285750" indent="-28575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045039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7058025" y="4850109"/>
            <a:ext cx="1502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fld id="{8A39CCC9-4CD6-4CAB-8886-D1BD9D28E1FB}" type="datetime1">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rPr>
              <a:t>2016/5/31</a:t>
            </a:fld>
            <a:endPar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3426709" y="2236686"/>
            <a:ext cx="26468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谢    谢！</a:t>
            </a:r>
            <a:endParaRPr lang="zh-CN" altLang="en-US" dirty="0">
              <a:solidFill>
                <a:schemeClr val="bg1"/>
              </a:solidFill>
            </a:endParaRPr>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370745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smtClean="0">
                <a:solidFill>
                  <a:schemeClr val="bg1"/>
                </a:solidFill>
                <a:latin typeface="+mn-ea"/>
                <a:ea typeface="+mn-ea"/>
              </a:rPr>
              <a:t>图像显著性检测</a:t>
            </a:r>
            <a:endParaRPr lang="zh-CN" altLang="en-US" dirty="0">
              <a:solidFill>
                <a:schemeClr val="bg1"/>
              </a:solidFill>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097052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利用背景线索，提出</a:t>
            </a:r>
            <a:r>
              <a:rPr lang="zh-CN" altLang="en-US" dirty="0" smtClean="0"/>
              <a:t>了</a:t>
            </a:r>
            <a:r>
              <a:rPr lang="zh-CN" altLang="en-US" dirty="0"/>
              <a:t>一</a:t>
            </a:r>
            <a:r>
              <a:rPr lang="zh-CN" altLang="en-US" dirty="0" smtClean="0"/>
              <a:t>种基于区域合并的图像显著性检测算法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p>
        </p:txBody>
      </p:sp>
    </p:spTree>
    <p:extLst>
      <p:ext uri="{BB962C8B-B14F-4D97-AF65-F5344CB8AC3E}">
        <p14:creationId xmlns:p14="http://schemas.microsoft.com/office/powerpoint/2010/main" val="383854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729</TotalTime>
  <Pages>0</Pages>
  <Words>2931</Words>
  <Characters>0</Characters>
  <Application>Microsoft Office PowerPoint</Application>
  <DocSecurity>0</DocSecurity>
  <PresentationFormat>全屏显示(4:3)</PresentationFormat>
  <Lines>0</Lines>
  <Paragraphs>573</Paragraphs>
  <Slides>47</Slides>
  <Notes>7</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47</vt:i4>
      </vt:variant>
    </vt:vector>
  </HeadingPairs>
  <TitlesOfParts>
    <vt:vector size="68" baseType="lpstr">
      <vt:lpstr>NimbusRomNo9L-Regu</vt:lpstr>
      <vt:lpstr>NimbusRomNo9L-ReguItal</vt:lpstr>
      <vt:lpstr>rntxmi5</vt:lpstr>
      <vt:lpstr>rntxmi7</vt:lpstr>
      <vt:lpstr>rtxmi</vt:lpstr>
      <vt:lpstr>rtxr</vt:lpstr>
      <vt:lpstr>TeXGyreTermes-Regular</vt:lpstr>
      <vt:lpstr>txmia</vt:lpstr>
      <vt:lpstr>txsy</vt:lpstr>
      <vt:lpstr>方正书宋简体</vt:lpstr>
      <vt:lpstr>华文楷体</vt:lpstr>
      <vt:lpstr>宋体</vt:lpstr>
      <vt:lpstr>宋体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92</cp:revision>
  <dcterms:created xsi:type="dcterms:W3CDTF">2014-08-08T13:32:00Z</dcterms:created>
  <dcterms:modified xsi:type="dcterms:W3CDTF">2016-05-31T13:35:46Z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